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70"/>
  </p:notesMasterIdLst>
  <p:handoutMasterIdLst>
    <p:handoutMasterId r:id="rId71"/>
  </p:handout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4" r:id="rId15"/>
    <p:sldId id="305" r:id="rId16"/>
    <p:sldId id="318" r:id="rId17"/>
    <p:sldId id="319" r:id="rId18"/>
    <p:sldId id="320" r:id="rId19"/>
    <p:sldId id="321"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257" r:id="rId33"/>
    <p:sldId id="260" r:id="rId34"/>
    <p:sldId id="261" r:id="rId35"/>
    <p:sldId id="262" r:id="rId36"/>
    <p:sldId id="263" r:id="rId37"/>
    <p:sldId id="264" r:id="rId38"/>
    <p:sldId id="265" r:id="rId39"/>
    <p:sldId id="266" r:id="rId40"/>
    <p:sldId id="267" r:id="rId41"/>
    <p:sldId id="268" r:id="rId42"/>
    <p:sldId id="269" r:id="rId43"/>
    <p:sldId id="271" r:id="rId44"/>
    <p:sldId id="272" r:id="rId45"/>
    <p:sldId id="273" r:id="rId46"/>
    <p:sldId id="274" r:id="rId47"/>
    <p:sldId id="276" r:id="rId48"/>
    <p:sldId id="277" r:id="rId49"/>
    <p:sldId id="280" r:id="rId50"/>
    <p:sldId id="281" r:id="rId51"/>
    <p:sldId id="282" r:id="rId52"/>
    <p:sldId id="283" r:id="rId53"/>
    <p:sldId id="284" r:id="rId54"/>
    <p:sldId id="285" r:id="rId55"/>
    <p:sldId id="286" r:id="rId56"/>
    <p:sldId id="287"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662" y="41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D56A5B5B-D812-4E17-B237-FCC886EF61A1}" type="datetimeFigureOut">
              <a:rPr lang="id-ID" smtClean="0"/>
              <a:pPr/>
              <a:t>23/09/2017</a:t>
            </a:fld>
            <a:endParaRPr lang="id-ID"/>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2D187A8F-84F2-45CA-BD9F-81238FCB9576}"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91B4CB8E-0C07-439A-BE29-312D5E898F03}" type="datetimeFigureOut">
              <a:rPr lang="id-ID" smtClean="0"/>
              <a:pPr/>
              <a:t>23/09/2017</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8D15AB49-97A5-4874-868E-FBDC0C70ABB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5A10C2-E7C2-4739-84D0-9D909EC4CC76}" type="slidenum">
              <a:rPr lang="en-US" smtClean="0"/>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37A49A6-DA1D-4A58-AF37-E2555926BE7D}" type="slidenum">
              <a:rPr lang="en-US" smtClean="0"/>
              <a:pPr/>
              <a:t>60</a:t>
            </a:fld>
            <a:endParaRPr lang="en-US" smtClean="0"/>
          </a:p>
        </p:txBody>
      </p:sp>
      <p:sp>
        <p:nvSpPr>
          <p:cNvPr id="49155" name="Rectangle 2"/>
          <p:cNvSpPr>
            <a:spLocks noGrp="1" noRot="1" noChangeAspect="1" noChangeArrowheads="1" noTextEdit="1"/>
          </p:cNvSpPr>
          <p:nvPr>
            <p:ph type="sldImg"/>
          </p:nvPr>
        </p:nvSpPr>
        <p:spPr bwMode="auto">
          <a:xfrm>
            <a:off x="944563" y="746125"/>
            <a:ext cx="4970462" cy="3729038"/>
          </a:xfrm>
          <a:solidFill>
            <a:srgbClr val="FFFFFF"/>
          </a:solidFill>
          <a:ln>
            <a:solidFill>
              <a:srgbClr val="000000"/>
            </a:solidFill>
            <a:miter lim="800000"/>
            <a:headEnd/>
            <a:tailEnd/>
          </a:ln>
        </p:spPr>
      </p:sp>
      <p:sp>
        <p:nvSpPr>
          <p:cNvPr id="49156" name="Rectangle 3"/>
          <p:cNvSpPr>
            <a:spLocks noGrp="1" noChangeArrowheads="1"/>
          </p:cNvSpPr>
          <p:nvPr>
            <p:ph type="body" idx="1"/>
          </p:nvPr>
        </p:nvSpPr>
        <p:spPr bwMode="auto">
          <a:xfrm>
            <a:off x="914400" y="4724202"/>
            <a:ext cx="5029200" cy="44755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4E6D9A4-EC57-42AF-BEDB-818047173D7C}" type="slidenum">
              <a:rPr lang="en-US" smtClean="0"/>
              <a:pPr/>
              <a:t>61</a:t>
            </a:fld>
            <a:endParaRPr lang="en-US" smtClean="0"/>
          </a:p>
        </p:txBody>
      </p:sp>
      <p:sp>
        <p:nvSpPr>
          <p:cNvPr id="50179" name="Rectangle 2"/>
          <p:cNvSpPr>
            <a:spLocks noGrp="1" noRot="1" noChangeAspect="1" noChangeArrowheads="1" noTextEdit="1"/>
          </p:cNvSpPr>
          <p:nvPr>
            <p:ph type="sldImg"/>
          </p:nvPr>
        </p:nvSpPr>
        <p:spPr bwMode="auto">
          <a:xfrm>
            <a:off x="944563" y="746125"/>
            <a:ext cx="4970462" cy="3729038"/>
          </a:xfrm>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724202"/>
            <a:ext cx="5029200" cy="44755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B8D053A-DE37-4AC8-B2D3-3A32F4C99206}" type="slidenum">
              <a:rPr lang="en-US" smtClean="0"/>
              <a:pPr/>
              <a:t>62</a:t>
            </a:fld>
            <a:endParaRPr lang="en-US" smtClean="0"/>
          </a:p>
        </p:txBody>
      </p:sp>
      <p:sp>
        <p:nvSpPr>
          <p:cNvPr id="51203" name="Rectangle 2"/>
          <p:cNvSpPr>
            <a:spLocks noGrp="1" noRot="1" noChangeAspect="1" noChangeArrowheads="1" noTextEdit="1"/>
          </p:cNvSpPr>
          <p:nvPr>
            <p:ph type="sldImg"/>
          </p:nvPr>
        </p:nvSpPr>
        <p:spPr bwMode="auto">
          <a:xfrm>
            <a:off x="944563" y="746125"/>
            <a:ext cx="4970462" cy="3729038"/>
          </a:xfrm>
          <a:solidFill>
            <a:srgbClr val="FFFFFF"/>
          </a:solidFill>
          <a:ln>
            <a:solidFill>
              <a:srgbClr val="000000"/>
            </a:solidFill>
            <a:miter lim="800000"/>
            <a:headEnd/>
            <a:tailEnd/>
          </a:ln>
        </p:spPr>
      </p:sp>
      <p:sp>
        <p:nvSpPr>
          <p:cNvPr id="51204" name="Rectangle 3"/>
          <p:cNvSpPr>
            <a:spLocks noGrp="1" noChangeArrowheads="1"/>
          </p:cNvSpPr>
          <p:nvPr>
            <p:ph type="body" idx="1"/>
          </p:nvPr>
        </p:nvSpPr>
        <p:spPr bwMode="auto">
          <a:xfrm>
            <a:off x="914400" y="4724202"/>
            <a:ext cx="5029200" cy="44755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DAB8E6D-85EE-4645-BA6A-7B390DF7B08E}" type="slidenum">
              <a:rPr lang="en-US" smtClean="0"/>
              <a:pPr/>
              <a:t>63</a:t>
            </a:fld>
            <a:endParaRPr lang="en-US" smtClean="0"/>
          </a:p>
        </p:txBody>
      </p:sp>
      <p:sp>
        <p:nvSpPr>
          <p:cNvPr id="52227" name="Rectangle 2"/>
          <p:cNvSpPr>
            <a:spLocks noGrp="1" noRot="1" noChangeAspect="1" noChangeArrowheads="1" noTextEdit="1"/>
          </p:cNvSpPr>
          <p:nvPr>
            <p:ph type="sldImg"/>
          </p:nvPr>
        </p:nvSpPr>
        <p:spPr bwMode="auto">
          <a:xfrm>
            <a:off x="944563" y="746125"/>
            <a:ext cx="4970462" cy="3729038"/>
          </a:xfrm>
          <a:solidFill>
            <a:srgbClr val="FFFFFF"/>
          </a:solidFill>
          <a:ln>
            <a:solidFill>
              <a:srgbClr val="000000"/>
            </a:solidFill>
            <a:miter lim="800000"/>
            <a:headEnd/>
            <a:tailEnd/>
          </a:ln>
        </p:spPr>
      </p:sp>
      <p:sp>
        <p:nvSpPr>
          <p:cNvPr id="52228" name="Rectangle 3"/>
          <p:cNvSpPr>
            <a:spLocks noGrp="1" noChangeArrowheads="1"/>
          </p:cNvSpPr>
          <p:nvPr>
            <p:ph type="body" idx="1"/>
          </p:nvPr>
        </p:nvSpPr>
        <p:spPr bwMode="auto">
          <a:xfrm>
            <a:off x="914400" y="4724202"/>
            <a:ext cx="5029200" cy="44755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C2E22F3-6E80-44BB-81C6-CD80A60D89B8}" type="slidenum">
              <a:rPr lang="en-US" smtClean="0">
                <a:latin typeface="Arial" pitchFamily="34" charset="0"/>
                <a:cs typeface="Arial" pitchFamily="34" charset="0"/>
              </a:rPr>
              <a:pPr/>
              <a:t>33</a:t>
            </a:fld>
            <a:endParaRPr lang="en-US" smtClean="0">
              <a:latin typeface="Arial" pitchFamily="34" charset="0"/>
              <a:cs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d-ID"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FC4FAF5-1060-496A-AA68-FA9B56DAB591}" type="slidenum">
              <a:rPr lang="en-US" smtClean="0">
                <a:latin typeface="Arial" pitchFamily="34" charset="0"/>
                <a:cs typeface="Arial" pitchFamily="34" charset="0"/>
              </a:rPr>
              <a:pPr/>
              <a:t>34</a:t>
            </a:fld>
            <a:endParaRPr lang="en-US" smtClean="0">
              <a:latin typeface="Arial" pitchFamily="34" charset="0"/>
              <a:cs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d-ID"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3BFBF5F-663C-4A1E-968B-C34D42C871A4}" type="slidenum">
              <a:rPr lang="en-US" smtClean="0">
                <a:latin typeface="Arial" pitchFamily="34" charset="0"/>
                <a:cs typeface="Arial" pitchFamily="34" charset="0"/>
              </a:rPr>
              <a:pPr/>
              <a:t>35</a:t>
            </a:fld>
            <a:endParaRPr lang="en-US" smtClean="0">
              <a:latin typeface="Arial" pitchFamily="34" charset="0"/>
              <a:cs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id-ID"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0D567CF-31E6-42A7-92E3-050A3EF901AD}" type="slidenum">
              <a:rPr lang="en-US" smtClean="0">
                <a:latin typeface="Arial" pitchFamily="34" charset="0"/>
                <a:cs typeface="Arial" pitchFamily="34" charset="0"/>
              </a:rPr>
              <a:pPr/>
              <a:t>36</a:t>
            </a:fld>
            <a:endParaRPr lang="en-US" smtClean="0">
              <a:latin typeface="Arial" pitchFamily="34" charset="0"/>
              <a:cs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1C52A0C-E94B-4F26-BE3D-665940A0E6D9}" type="slidenum">
              <a:rPr lang="en-US" smtClean="0">
                <a:latin typeface="Arial" pitchFamily="34" charset="0"/>
                <a:cs typeface="Arial" pitchFamily="34" charset="0"/>
              </a:rPr>
              <a:pPr/>
              <a:t>37</a:t>
            </a:fld>
            <a:endParaRPr lang="en-US" smtClean="0">
              <a:latin typeface="Arial" pitchFamily="34" charset="0"/>
              <a:cs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d-ID"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E9BAE70-4BB1-45A3-B34E-324960AE24BE}" type="slidenum">
              <a:rPr lang="en-US" smtClean="0">
                <a:latin typeface="Arial" pitchFamily="34" charset="0"/>
                <a:cs typeface="Arial" pitchFamily="34" charset="0"/>
              </a:rPr>
              <a:pPr/>
              <a:t>38</a:t>
            </a:fld>
            <a:endParaRPr lang="en-US" smtClean="0">
              <a:latin typeface="Arial" pitchFamily="34" charset="0"/>
              <a:cs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d-ID"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3F486A0-A776-4791-9B12-E9317BA07856}" type="slidenum">
              <a:rPr lang="en-US" smtClean="0"/>
              <a:pPr/>
              <a:t>58</a:t>
            </a:fld>
            <a:endParaRPr lang="en-US" smtClean="0"/>
          </a:p>
        </p:txBody>
      </p:sp>
      <p:sp>
        <p:nvSpPr>
          <p:cNvPr id="47107" name="Rectangle 2"/>
          <p:cNvSpPr>
            <a:spLocks noGrp="1" noRot="1" noChangeAspect="1" noChangeArrowheads="1" noTextEdit="1"/>
          </p:cNvSpPr>
          <p:nvPr>
            <p:ph type="sldImg"/>
          </p:nvPr>
        </p:nvSpPr>
        <p:spPr bwMode="auto">
          <a:xfrm>
            <a:off x="944563" y="746125"/>
            <a:ext cx="4970462" cy="3729038"/>
          </a:xfrm>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xfrm>
            <a:off x="914400" y="4724202"/>
            <a:ext cx="5029200" cy="44755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B2154D1-8FBD-427C-863F-A89884493476}" type="slidenum">
              <a:rPr lang="en-US" smtClean="0"/>
              <a:pPr/>
              <a:t>59</a:t>
            </a:fld>
            <a:endParaRPr lang="en-US" smtClean="0"/>
          </a:p>
        </p:txBody>
      </p:sp>
      <p:sp>
        <p:nvSpPr>
          <p:cNvPr id="48131" name="Rectangle 2"/>
          <p:cNvSpPr>
            <a:spLocks noGrp="1" noRot="1" noChangeAspect="1" noChangeArrowheads="1" noTextEdit="1"/>
          </p:cNvSpPr>
          <p:nvPr>
            <p:ph type="sldImg"/>
          </p:nvPr>
        </p:nvSpPr>
        <p:spPr bwMode="auto">
          <a:xfrm>
            <a:off x="944563" y="746125"/>
            <a:ext cx="4970462" cy="3729038"/>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xfrm>
            <a:off x="914400" y="4724202"/>
            <a:ext cx="5029200" cy="44755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2832D6F-D9B0-477F-AF4F-7FA43643E5F6}" type="datetime1">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5ABC9A0-7117-4AA1-ABAA-A7C94BD1D426}" type="datetime1">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9EC6994-D65F-4878-A498-53C73C7E41AA}" type="datetime1">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8424C110-3DC3-4BF1-8B67-5E31D0528C7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fld id="{B8B6ACE7-38AB-48DC-B51B-855794C8F66E}" type="datetime1">
              <a:rPr lang="id-ID" smtClean="0"/>
              <a:pPr>
                <a:defRPr/>
              </a:pPr>
              <a:t>23/09/2017</a:t>
            </a:fld>
            <a:endParaRPr lang="en-US"/>
          </a:p>
        </p:txBody>
      </p:sp>
    </p:spTree>
  </p:cSld>
  <p:clrMapOvr>
    <a:masterClrMapping/>
  </p:clrMapOvr>
  <p:transition>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3A16CC5-5FA9-42F8-913F-9A77D2690BA1}" type="datetime1">
              <a:rPr lang="id-ID" smtClean="0"/>
              <a:pPr>
                <a:defRPr/>
              </a:pPr>
              <a:t>23/09/2017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175FB9-D726-4C69-9513-56B2BF11C5D4}" type="slidenum">
              <a:rPr lang="en-US"/>
              <a:pPr>
                <a:defRPr/>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F1B04CB-E055-4567-932B-EBDCA3227CDC}" type="datetime1">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3529E-CBBF-4293-8A2E-B4FAA55C3777}" type="datetime1">
              <a:rPr lang="id-ID" smtClean="0"/>
              <a:pPr/>
              <a:t>23/09/2017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993BD46-C80A-454C-BBE7-F6693FCF13B4}" type="datetime1">
              <a:rPr lang="id-ID" smtClean="0"/>
              <a:pPr/>
              <a:t>23/09/2017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23063EB-5D91-48EA-9895-40E7DC6BAD59}" type="datetime1">
              <a:rPr lang="id-ID" smtClean="0"/>
              <a:pPr/>
              <a:t>23/09/2017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8B246F5-47F5-4DB8-A74D-6DDF8966B424}" type="datetime1">
              <a:rPr lang="id-ID" smtClean="0"/>
              <a:pPr/>
              <a:t>23/09/2017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B163B-756A-4F2B-8E6B-09AD88A1AC65}" type="datetime1">
              <a:rPr lang="id-ID" smtClean="0"/>
              <a:pPr/>
              <a:t>23/09/2017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34B3A-155D-4670-B375-F31062517196}" type="datetime1">
              <a:rPr lang="id-ID" smtClean="0"/>
              <a:pPr/>
              <a:t>23/09/2017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04EAEB-7894-4CA2-B724-FFA41256D7FD}" type="datetime1">
              <a:rPr lang="id-ID" smtClean="0"/>
              <a:pPr/>
              <a:t>23/09/2017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87BEBE7-4ED7-43DA-836B-773989A426C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314D0-3FD5-4BB8-9D68-C2155CD407BE}" type="datetime1">
              <a:rPr lang="id-ID" smtClean="0"/>
              <a:pPr/>
              <a:t>23/09/2017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BEBE7-4ED7-43DA-836B-773989A426C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PENDALAMAN MANAJEMEN KEUANGAN, PAJAK, ANALISA INFORMASI KEUANGAN</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70000" lnSpcReduction="20000"/>
          </a:bodyPr>
          <a:lstStyle/>
          <a:p>
            <a:pPr marL="624078" lvl="0" indent="-514350">
              <a:buFont typeface="+mj-lt"/>
              <a:buAutoNum type="arabicPeriod"/>
            </a:pPr>
            <a:r>
              <a:rPr lang="en-US" b="1" i="1" dirty="0" err="1" smtClean="0"/>
              <a:t>Pasar</a:t>
            </a:r>
            <a:r>
              <a:rPr lang="en-US" b="1" i="1" dirty="0" smtClean="0"/>
              <a:t> </a:t>
            </a:r>
            <a:r>
              <a:rPr lang="en-US" b="1" i="1" dirty="0" err="1" smtClean="0"/>
              <a:t>keuangan</a:t>
            </a:r>
            <a:r>
              <a:rPr lang="en-US" dirty="0" smtClean="0"/>
              <a:t>, </a:t>
            </a:r>
            <a:r>
              <a:rPr lang="en-US" dirty="0" err="1" smtClean="0"/>
              <a:t>menunjukkan</a:t>
            </a:r>
            <a:r>
              <a:rPr lang="en-US" dirty="0" smtClean="0"/>
              <a:t> </a:t>
            </a:r>
            <a:r>
              <a:rPr lang="en-US" dirty="0" err="1" smtClean="0"/>
              <a:t>pertemuan</a:t>
            </a:r>
            <a:r>
              <a:rPr lang="en-US" dirty="0" smtClean="0"/>
              <a:t> </a:t>
            </a:r>
            <a:r>
              <a:rPr lang="en-US" dirty="0" err="1" smtClean="0"/>
              <a:t>antara</a:t>
            </a:r>
            <a:r>
              <a:rPr lang="en-US" dirty="0" smtClean="0"/>
              <a:t> </a:t>
            </a:r>
            <a:r>
              <a:rPr lang="en-US" dirty="0" err="1" smtClean="0"/>
              <a:t>permintaan</a:t>
            </a:r>
            <a:r>
              <a:rPr lang="en-US" dirty="0" smtClean="0"/>
              <a:t> </a:t>
            </a:r>
            <a:r>
              <a:rPr lang="en-US" dirty="0" err="1" smtClean="0"/>
              <a:t>dan</a:t>
            </a:r>
            <a:r>
              <a:rPr lang="en-US" dirty="0" smtClean="0"/>
              <a:t> </a:t>
            </a:r>
            <a:r>
              <a:rPr lang="en-US" dirty="0" err="1" smtClean="0"/>
              <a:t>penawaran</a:t>
            </a:r>
            <a:r>
              <a:rPr lang="en-US" dirty="0" smtClean="0"/>
              <a:t> </a:t>
            </a:r>
            <a:r>
              <a:rPr lang="en-US" dirty="0" err="1" smtClean="0"/>
              <a:t>akan</a:t>
            </a:r>
            <a:r>
              <a:rPr lang="en-US" dirty="0" smtClean="0"/>
              <a:t> </a:t>
            </a:r>
            <a:r>
              <a:rPr lang="en-US" dirty="0" err="1" smtClean="0"/>
              <a:t>aktiva</a:t>
            </a:r>
            <a:r>
              <a:rPr lang="en-US" dirty="0" smtClean="0"/>
              <a:t> </a:t>
            </a:r>
            <a:r>
              <a:rPr lang="en-US" dirty="0" err="1" smtClean="0"/>
              <a:t>finansial</a:t>
            </a:r>
            <a:r>
              <a:rPr lang="en-US" dirty="0" smtClean="0"/>
              <a:t> (financial asset) </a:t>
            </a:r>
            <a:r>
              <a:rPr lang="en-US" dirty="0" err="1" smtClean="0"/>
              <a:t>atau</a:t>
            </a:r>
            <a:r>
              <a:rPr lang="en-US" dirty="0" smtClean="0"/>
              <a:t> </a:t>
            </a:r>
            <a:r>
              <a:rPr lang="en-US" dirty="0" err="1" smtClean="0"/>
              <a:t>sering</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sekurities</a:t>
            </a:r>
            <a:r>
              <a:rPr lang="en-US" dirty="0" smtClean="0"/>
              <a:t>. </a:t>
            </a:r>
            <a:r>
              <a:rPr lang="en-US" dirty="0" err="1" smtClean="0"/>
              <a:t>Sekurities</a:t>
            </a:r>
            <a:r>
              <a:rPr lang="en-US" dirty="0" smtClean="0"/>
              <a:t> </a:t>
            </a:r>
            <a:r>
              <a:rPr lang="en-US" dirty="0" err="1" smtClean="0"/>
              <a:t>adalah</a:t>
            </a:r>
            <a:r>
              <a:rPr lang="en-US" dirty="0" smtClean="0"/>
              <a:t> </a:t>
            </a:r>
            <a:r>
              <a:rPr lang="en-US" dirty="0" err="1" smtClean="0"/>
              <a:t>secarik</a:t>
            </a:r>
            <a:r>
              <a:rPr lang="en-US" dirty="0" smtClean="0"/>
              <a:t> </a:t>
            </a:r>
            <a:r>
              <a:rPr lang="en-US" dirty="0" err="1" smtClean="0"/>
              <a:t>kertas</a:t>
            </a:r>
            <a:r>
              <a:rPr lang="en-US" dirty="0" smtClean="0"/>
              <a:t> (</a:t>
            </a:r>
            <a:r>
              <a:rPr lang="en-US" dirty="0" err="1" smtClean="0"/>
              <a:t>surat</a:t>
            </a:r>
            <a:r>
              <a:rPr lang="en-US" dirty="0" smtClean="0"/>
              <a:t>) yang </a:t>
            </a:r>
            <a:r>
              <a:rPr lang="en-US" dirty="0" err="1" smtClean="0"/>
              <a:t>mempunyai</a:t>
            </a:r>
            <a:r>
              <a:rPr lang="en-US" dirty="0" smtClean="0"/>
              <a:t> </a:t>
            </a:r>
            <a:r>
              <a:rPr lang="en-US" dirty="0" err="1" smtClean="0"/>
              <a:t>nilai</a:t>
            </a:r>
            <a:r>
              <a:rPr lang="en-US" dirty="0" smtClean="0"/>
              <a:t> </a:t>
            </a:r>
            <a:r>
              <a:rPr lang="en-US" dirty="0" err="1" smtClean="0"/>
              <a:t>pasar</a:t>
            </a:r>
            <a:r>
              <a:rPr lang="en-US" dirty="0" smtClean="0"/>
              <a:t> </a:t>
            </a:r>
            <a:r>
              <a:rPr lang="en-US" dirty="0" err="1" smtClean="0"/>
              <a:t>karena</a:t>
            </a:r>
            <a:r>
              <a:rPr lang="en-US" dirty="0" smtClean="0"/>
              <a:t> </a:t>
            </a:r>
            <a:r>
              <a:rPr lang="en-US" dirty="0" err="1" smtClean="0"/>
              <a:t>surat</a:t>
            </a:r>
            <a:r>
              <a:rPr lang="en-US" dirty="0" smtClean="0"/>
              <a:t> </a:t>
            </a:r>
            <a:r>
              <a:rPr lang="en-US" dirty="0" err="1" smtClean="0"/>
              <a:t>tersebut</a:t>
            </a:r>
            <a:r>
              <a:rPr lang="en-US" dirty="0" smtClean="0"/>
              <a:t> </a:t>
            </a:r>
            <a:r>
              <a:rPr lang="en-US" dirty="0" err="1" smtClean="0"/>
              <a:t>menunjukkan</a:t>
            </a:r>
            <a:r>
              <a:rPr lang="en-US" dirty="0" smtClean="0"/>
              <a:t> </a:t>
            </a:r>
            <a:r>
              <a:rPr lang="en-US" dirty="0" err="1" smtClean="0"/>
              <a:t>klaim</a:t>
            </a:r>
            <a:r>
              <a:rPr lang="en-US" dirty="0" smtClean="0"/>
              <a:t> </a:t>
            </a:r>
            <a:r>
              <a:rPr lang="en-US" dirty="0" err="1" smtClean="0"/>
              <a:t>atas</a:t>
            </a:r>
            <a:r>
              <a:rPr lang="en-US" dirty="0" smtClean="0"/>
              <a:t> </a:t>
            </a:r>
            <a:r>
              <a:rPr lang="en-US" dirty="0" err="1" smtClean="0"/>
              <a:t>aktiva</a:t>
            </a:r>
            <a:r>
              <a:rPr lang="en-US" dirty="0" smtClean="0"/>
              <a:t> </a:t>
            </a:r>
            <a:r>
              <a:rPr lang="en-US" dirty="0" err="1" smtClean="0"/>
              <a:t>riil</a:t>
            </a:r>
            <a:r>
              <a:rPr lang="en-US" dirty="0" smtClean="0"/>
              <a:t> </a:t>
            </a:r>
            <a:r>
              <a:rPr lang="en-US" dirty="0" err="1" smtClean="0"/>
              <a:t>perusahaan</a:t>
            </a:r>
            <a:r>
              <a:rPr lang="en-US" dirty="0" smtClean="0"/>
              <a:t> (</a:t>
            </a:r>
            <a:r>
              <a:rPr lang="en-US" dirty="0" err="1" smtClean="0"/>
              <a:t>misalnya</a:t>
            </a:r>
            <a:r>
              <a:rPr lang="en-US" dirty="0" smtClean="0"/>
              <a:t> </a:t>
            </a:r>
            <a:r>
              <a:rPr lang="en-US" dirty="0" err="1" smtClean="0"/>
              <a:t>mesin-mesin</a:t>
            </a:r>
            <a:r>
              <a:rPr lang="en-US" dirty="0" smtClean="0"/>
              <a:t>, </a:t>
            </a:r>
            <a:r>
              <a:rPr lang="en-US" dirty="0" err="1" smtClean="0"/>
              <a:t>pabrik</a:t>
            </a:r>
            <a:r>
              <a:rPr lang="en-US" dirty="0" smtClean="0"/>
              <a:t>, </a:t>
            </a:r>
            <a:r>
              <a:rPr lang="en-US" dirty="0" err="1" smtClean="0"/>
              <a:t>bahan</a:t>
            </a:r>
            <a:r>
              <a:rPr lang="en-US" dirty="0" smtClean="0"/>
              <a:t> </a:t>
            </a:r>
            <a:r>
              <a:rPr lang="en-US" dirty="0" err="1" smtClean="0"/>
              <a:t>baku</a:t>
            </a:r>
            <a:r>
              <a:rPr lang="en-US" dirty="0" smtClean="0"/>
              <a:t>, </a:t>
            </a:r>
            <a:r>
              <a:rPr lang="en-US" dirty="0" err="1" smtClean="0"/>
              <a:t>barang</a:t>
            </a:r>
            <a:r>
              <a:rPr lang="en-US" dirty="0" smtClean="0"/>
              <a:t> </a:t>
            </a:r>
            <a:r>
              <a:rPr lang="en-US" dirty="0" err="1" smtClean="0"/>
              <a:t>dagangan</a:t>
            </a:r>
            <a:r>
              <a:rPr lang="en-US" dirty="0" smtClean="0"/>
              <a:t>, </a:t>
            </a:r>
            <a:r>
              <a:rPr lang="en-US" dirty="0" err="1" smtClean="0"/>
              <a:t>merek</a:t>
            </a:r>
            <a:r>
              <a:rPr lang="en-US" dirty="0" smtClean="0"/>
              <a:t> </a:t>
            </a:r>
            <a:r>
              <a:rPr lang="en-US" dirty="0" err="1" smtClean="0"/>
              <a:t>dagang</a:t>
            </a:r>
            <a:r>
              <a:rPr lang="en-US" dirty="0" smtClean="0"/>
              <a:t>, </a:t>
            </a:r>
            <a:r>
              <a:rPr lang="en-US" dirty="0" err="1" smtClean="0"/>
              <a:t>dll</a:t>
            </a:r>
            <a:r>
              <a:rPr lang="en-US" dirty="0" smtClean="0"/>
              <a:t>.) </a:t>
            </a:r>
          </a:p>
          <a:p>
            <a:pPr marL="624078" lvl="0" indent="-514350">
              <a:buFont typeface="+mj-lt"/>
              <a:buAutoNum type="arabicPeriod"/>
            </a:pPr>
            <a:r>
              <a:rPr lang="en-US" b="1" i="1" dirty="0" err="1" smtClean="0"/>
              <a:t>Lembaga</a:t>
            </a:r>
            <a:r>
              <a:rPr lang="en-US" b="1" i="1" dirty="0" smtClean="0"/>
              <a:t> </a:t>
            </a:r>
            <a:r>
              <a:rPr lang="en-US" b="1" i="1" dirty="0" err="1" smtClean="0"/>
              <a:t>keuangan</a:t>
            </a:r>
            <a:r>
              <a:rPr lang="en-US" dirty="0" smtClean="0"/>
              <a:t> </a:t>
            </a:r>
            <a:r>
              <a:rPr lang="en-US" dirty="0" err="1" smtClean="0"/>
              <a:t>yaitu</a:t>
            </a:r>
            <a:r>
              <a:rPr lang="en-US" dirty="0" smtClean="0"/>
              <a:t> </a:t>
            </a:r>
            <a:r>
              <a:rPr lang="en-US" dirty="0" err="1" smtClean="0"/>
              <a:t>lembaga</a:t>
            </a:r>
            <a:r>
              <a:rPr lang="en-US" dirty="0" smtClean="0"/>
              <a:t> yang </a:t>
            </a:r>
            <a:r>
              <a:rPr lang="en-US" dirty="0" err="1" smtClean="0"/>
              <a:t>berperan</a:t>
            </a:r>
            <a:r>
              <a:rPr lang="en-US" dirty="0" smtClean="0"/>
              <a:t> </a:t>
            </a:r>
            <a:r>
              <a:rPr lang="en-US" dirty="0" err="1" smtClean="0"/>
              <a:t>sebagai</a:t>
            </a:r>
            <a:r>
              <a:rPr lang="en-US" dirty="0" smtClean="0"/>
              <a:t> </a:t>
            </a:r>
            <a:r>
              <a:rPr lang="en-US" dirty="0" err="1" smtClean="0"/>
              <a:t>lembaga</a:t>
            </a:r>
            <a:r>
              <a:rPr lang="en-US" dirty="0" smtClean="0"/>
              <a:t> </a:t>
            </a:r>
            <a:r>
              <a:rPr lang="en-US" dirty="0" err="1" smtClean="0"/>
              <a:t>intermediari</a:t>
            </a:r>
            <a:r>
              <a:rPr lang="en-US" dirty="0" smtClean="0"/>
              <a:t> (financial intermediation) </a:t>
            </a:r>
            <a:r>
              <a:rPr lang="en-US" dirty="0" err="1" smtClean="0"/>
              <a:t>dengan</a:t>
            </a:r>
            <a:r>
              <a:rPr lang="en-US" dirty="0" smtClean="0"/>
              <a:t> </a:t>
            </a:r>
            <a:r>
              <a:rPr lang="en-US" dirty="0" err="1" smtClean="0"/>
              <a:t>mempertemukan</a:t>
            </a:r>
            <a:r>
              <a:rPr lang="en-US" dirty="0" smtClean="0"/>
              <a:t> unit surplus </a:t>
            </a:r>
            <a:r>
              <a:rPr lang="en-US" dirty="0" err="1" smtClean="0"/>
              <a:t>dengan</a:t>
            </a:r>
            <a:r>
              <a:rPr lang="en-US" dirty="0" smtClean="0"/>
              <a:t> unit </a:t>
            </a:r>
            <a:r>
              <a:rPr lang="en-US" dirty="0" err="1" smtClean="0"/>
              <a:t>defisit</a:t>
            </a:r>
            <a:r>
              <a:rPr lang="en-US" dirty="0" smtClean="0"/>
              <a:t>. </a:t>
            </a:r>
            <a:r>
              <a:rPr lang="en-US" dirty="0" err="1" smtClean="0"/>
              <a:t>Contoh</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moneter</a:t>
            </a:r>
            <a:r>
              <a:rPr lang="en-US" dirty="0" smtClean="0"/>
              <a:t> </a:t>
            </a:r>
            <a:r>
              <a:rPr lang="en-US" dirty="0" err="1" smtClean="0"/>
              <a:t>adalah</a:t>
            </a:r>
            <a:r>
              <a:rPr lang="en-US" dirty="0" smtClean="0"/>
              <a:t> Bank </a:t>
            </a:r>
            <a:r>
              <a:rPr lang="en-US" dirty="0" err="1" smtClean="0"/>
              <a:t>sentral</a:t>
            </a:r>
            <a:r>
              <a:rPr lang="en-US" dirty="0" smtClean="0"/>
              <a:t>, Bank </a:t>
            </a:r>
            <a:r>
              <a:rPr lang="en-US" dirty="0" err="1" smtClean="0"/>
              <a:t>pencipta</a:t>
            </a:r>
            <a:r>
              <a:rPr lang="en-US" dirty="0" smtClean="0"/>
              <a:t> </a:t>
            </a:r>
            <a:r>
              <a:rPr lang="en-US" dirty="0" err="1" smtClean="0"/>
              <a:t>uang</a:t>
            </a:r>
            <a:r>
              <a:rPr lang="en-US" dirty="0" smtClean="0"/>
              <a:t> </a:t>
            </a:r>
            <a:r>
              <a:rPr lang="en-US" dirty="0" err="1" smtClean="0"/>
              <a:t>giral</a:t>
            </a:r>
            <a:r>
              <a:rPr lang="en-US" dirty="0" smtClean="0"/>
              <a:t>/bank </a:t>
            </a:r>
            <a:r>
              <a:rPr lang="en-US" dirty="0" err="1" smtClean="0"/>
              <a:t>umum</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dan</a:t>
            </a:r>
            <a:r>
              <a:rPr lang="en-US" dirty="0" smtClean="0"/>
              <a:t> </a:t>
            </a:r>
            <a:r>
              <a:rPr lang="en-US" dirty="0" err="1" smtClean="0"/>
              <a:t>di</a:t>
            </a:r>
            <a:r>
              <a:rPr lang="en-US" dirty="0" smtClean="0"/>
              <a:t> </a:t>
            </a:r>
            <a:r>
              <a:rPr lang="en-US" dirty="0" err="1" smtClean="0"/>
              <a:t>luar</a:t>
            </a:r>
            <a:r>
              <a:rPr lang="en-US" dirty="0" smtClean="0"/>
              <a:t> </a:t>
            </a:r>
            <a:r>
              <a:rPr lang="en-US" dirty="0" err="1" smtClean="0"/>
              <a:t>sistem</a:t>
            </a:r>
            <a:r>
              <a:rPr lang="en-US" dirty="0" smtClean="0"/>
              <a:t> </a:t>
            </a:r>
            <a:r>
              <a:rPr lang="en-US" dirty="0" err="1" smtClean="0"/>
              <a:t>moneter</a:t>
            </a:r>
            <a:r>
              <a:rPr lang="en-US" dirty="0" smtClean="0"/>
              <a:t> (bank </a:t>
            </a:r>
            <a:r>
              <a:rPr lang="en-US" dirty="0" err="1" smtClean="0"/>
              <a:t>bukan</a:t>
            </a:r>
            <a:r>
              <a:rPr lang="en-US" dirty="0" smtClean="0"/>
              <a:t> </a:t>
            </a:r>
            <a:r>
              <a:rPr lang="en-US" dirty="0" err="1" smtClean="0"/>
              <a:t>pencipta</a:t>
            </a:r>
            <a:r>
              <a:rPr lang="en-US" dirty="0" smtClean="0"/>
              <a:t> </a:t>
            </a:r>
            <a:r>
              <a:rPr lang="en-US" dirty="0" err="1" smtClean="0"/>
              <a:t>uang</a:t>
            </a:r>
            <a:r>
              <a:rPr lang="en-US" dirty="0" smtClean="0"/>
              <a:t> </a:t>
            </a:r>
            <a:r>
              <a:rPr lang="en-US" dirty="0" err="1" smtClean="0"/>
              <a:t>giral</a:t>
            </a:r>
            <a:r>
              <a:rPr lang="en-US" dirty="0" smtClean="0"/>
              <a:t>/BPR), </a:t>
            </a:r>
            <a:r>
              <a:rPr lang="en-US" dirty="0" err="1" smtClean="0"/>
              <a:t>lembaga</a:t>
            </a:r>
            <a:r>
              <a:rPr lang="en-US" dirty="0" smtClean="0"/>
              <a:t> </a:t>
            </a:r>
            <a:r>
              <a:rPr lang="en-US" dirty="0" err="1" smtClean="0"/>
              <a:t>pembiayaan</a:t>
            </a:r>
            <a:r>
              <a:rPr lang="en-US" dirty="0" smtClean="0"/>
              <a:t>, </a:t>
            </a:r>
            <a:r>
              <a:rPr lang="en-US" dirty="0" err="1" smtClean="0"/>
              <a:t>perusahaan</a:t>
            </a:r>
            <a:r>
              <a:rPr lang="en-US" dirty="0" smtClean="0"/>
              <a:t> </a:t>
            </a:r>
            <a:r>
              <a:rPr lang="en-US" dirty="0" err="1" smtClean="0"/>
              <a:t>asuransi</a:t>
            </a:r>
            <a:r>
              <a:rPr lang="en-US" dirty="0" smtClean="0"/>
              <a:t>, </a:t>
            </a:r>
            <a:r>
              <a:rPr lang="en-US" dirty="0" err="1" smtClean="0"/>
              <a:t>dana</a:t>
            </a:r>
            <a:r>
              <a:rPr lang="en-US" dirty="0" smtClean="0"/>
              <a:t> </a:t>
            </a:r>
            <a:r>
              <a:rPr lang="en-US" dirty="0" err="1" smtClean="0"/>
              <a:t>pensiun</a:t>
            </a:r>
            <a:r>
              <a:rPr lang="en-US" dirty="0" smtClean="0"/>
              <a:t>, </a:t>
            </a:r>
            <a:r>
              <a:rPr lang="en-US" dirty="0" err="1" smtClean="0"/>
              <a:t>lembaga</a:t>
            </a:r>
            <a:r>
              <a:rPr lang="en-US" dirty="0" smtClean="0"/>
              <a:t> </a:t>
            </a:r>
            <a:r>
              <a:rPr lang="en-US" dirty="0" err="1" smtClean="0"/>
              <a:t>di</a:t>
            </a:r>
            <a:r>
              <a:rPr lang="en-US" dirty="0" smtClean="0"/>
              <a:t> </a:t>
            </a:r>
            <a:r>
              <a:rPr lang="en-US" dirty="0" err="1" smtClean="0"/>
              <a:t>bidang</a:t>
            </a:r>
            <a:r>
              <a:rPr lang="en-US" dirty="0" smtClean="0"/>
              <a:t> </a:t>
            </a:r>
            <a:r>
              <a:rPr lang="en-US" dirty="0" err="1" smtClean="0"/>
              <a:t>pasar</a:t>
            </a:r>
            <a:r>
              <a:rPr lang="en-US" dirty="0" smtClean="0"/>
              <a:t> modal, </a:t>
            </a:r>
            <a:r>
              <a:rPr lang="en-US" dirty="0" err="1" smtClean="0"/>
              <a:t>dll</a:t>
            </a:r>
            <a:r>
              <a:rPr lang="en-US" dirty="0" smtClean="0"/>
              <a:t>. </a:t>
            </a:r>
          </a:p>
          <a:p>
            <a:pPr marL="624078" lvl="0" indent="-514350">
              <a:buFont typeface="+mj-lt"/>
              <a:buAutoNum type="arabicPeriod"/>
            </a:pPr>
            <a:r>
              <a:rPr lang="en-US" b="1" i="1" dirty="0" err="1" smtClean="0"/>
              <a:t>Instrumen</a:t>
            </a:r>
            <a:r>
              <a:rPr lang="en-US" b="1" i="1" dirty="0" smtClean="0"/>
              <a:t> </a:t>
            </a:r>
            <a:r>
              <a:rPr lang="en-US" b="1" i="1" dirty="0" err="1" smtClean="0"/>
              <a:t>Keuangan</a:t>
            </a:r>
            <a:r>
              <a:rPr lang="en-US" dirty="0" smtClean="0"/>
              <a:t>, </a:t>
            </a:r>
            <a:r>
              <a:rPr lang="en-US" dirty="0" err="1" smtClean="0"/>
              <a:t>contohnya</a:t>
            </a:r>
            <a:r>
              <a:rPr lang="en-US" dirty="0" smtClean="0"/>
              <a:t> </a:t>
            </a:r>
            <a:r>
              <a:rPr lang="en-US" dirty="0" err="1" smtClean="0"/>
              <a:t>adalah</a:t>
            </a:r>
            <a:r>
              <a:rPr lang="en-US" dirty="0" smtClean="0"/>
              <a:t> </a:t>
            </a:r>
            <a:r>
              <a:rPr lang="en-US" dirty="0" err="1" smtClean="0"/>
              <a:t>uang</a:t>
            </a:r>
            <a:r>
              <a:rPr lang="en-US" dirty="0" smtClean="0"/>
              <a:t>, </a:t>
            </a:r>
            <a:r>
              <a:rPr lang="en-US" dirty="0" err="1" smtClean="0"/>
              <a:t>saham</a:t>
            </a:r>
            <a:r>
              <a:rPr lang="en-US" dirty="0" smtClean="0"/>
              <a:t>, </a:t>
            </a:r>
            <a:r>
              <a:rPr lang="en-US" dirty="0" err="1" smtClean="0"/>
              <a:t>hutang</a:t>
            </a:r>
            <a:r>
              <a:rPr lang="en-US" dirty="0" smtClean="0"/>
              <a:t>, </a:t>
            </a:r>
            <a:r>
              <a:rPr lang="en-US" dirty="0" err="1" smtClean="0"/>
              <a:t>dan</a:t>
            </a:r>
            <a:r>
              <a:rPr lang="en-US" dirty="0" smtClean="0"/>
              <a:t> </a:t>
            </a:r>
            <a:r>
              <a:rPr lang="en-US" dirty="0" err="1" smtClean="0"/>
              <a:t>surat</a:t>
            </a:r>
            <a:r>
              <a:rPr lang="en-US" dirty="0" smtClean="0"/>
              <a:t> </a:t>
            </a:r>
            <a:r>
              <a:rPr lang="en-US" dirty="0" err="1" smtClean="0"/>
              <a:t>berharga</a:t>
            </a:r>
            <a:r>
              <a:rPr lang="en-US" dirty="0" smtClean="0"/>
              <a:t> </a:t>
            </a:r>
            <a:r>
              <a:rPr lang="en-US" dirty="0" err="1" smtClean="0"/>
              <a:t>di</a:t>
            </a:r>
            <a:r>
              <a:rPr lang="en-US" dirty="0" smtClean="0"/>
              <a:t> </a:t>
            </a:r>
            <a:r>
              <a:rPr lang="en-US" dirty="0" err="1" smtClean="0"/>
              <a:t>pasar</a:t>
            </a:r>
            <a:r>
              <a:rPr lang="en-US" dirty="0" smtClean="0"/>
              <a:t> </a:t>
            </a:r>
            <a:r>
              <a:rPr lang="en-US" dirty="0" err="1" smtClean="0"/>
              <a:t>uang</a:t>
            </a:r>
            <a:r>
              <a:rPr lang="en-US" dirty="0" smtClean="0"/>
              <a:t> </a:t>
            </a:r>
            <a:r>
              <a:rPr lang="en-US" dirty="0" err="1" smtClean="0"/>
              <a:t>dan</a:t>
            </a:r>
            <a:r>
              <a:rPr lang="en-US" dirty="0" smtClean="0"/>
              <a:t> </a:t>
            </a:r>
            <a:r>
              <a:rPr lang="en-US" dirty="0" err="1" smtClean="0"/>
              <a:t>pasar</a:t>
            </a:r>
            <a:r>
              <a:rPr lang="en-US" dirty="0" smtClean="0"/>
              <a:t> modal </a:t>
            </a:r>
            <a:r>
              <a:rPr lang="en-US" dirty="0" err="1" smtClean="0"/>
              <a:t>lainnya</a:t>
            </a:r>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b="1" dirty="0" err="1" smtClean="0"/>
              <a:t>Pengertian</a:t>
            </a:r>
            <a:r>
              <a:rPr lang="en-US" dirty="0" smtClean="0"/>
              <a:t> </a:t>
            </a:r>
          </a:p>
          <a:p>
            <a:r>
              <a:rPr lang="en-US" dirty="0" err="1" smtClean="0"/>
              <a:t>Konsep</a:t>
            </a:r>
            <a:r>
              <a:rPr lang="en-US" dirty="0" smtClean="0"/>
              <a:t> </a:t>
            </a:r>
            <a:r>
              <a:rPr lang="en-US" dirty="0" err="1" smtClean="0"/>
              <a:t>nilai</a:t>
            </a:r>
            <a:r>
              <a:rPr lang="en-US" dirty="0" smtClean="0"/>
              <a:t> </a:t>
            </a:r>
            <a:r>
              <a:rPr lang="en-US" dirty="0" err="1" smtClean="0"/>
              <a:t>waktu</a:t>
            </a:r>
            <a:r>
              <a:rPr lang="en-US" dirty="0" smtClean="0"/>
              <a:t> </a:t>
            </a:r>
            <a:r>
              <a:rPr lang="en-US" dirty="0" err="1" smtClean="0"/>
              <a:t>uang</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tingkat</a:t>
            </a:r>
            <a:r>
              <a:rPr lang="en-US" dirty="0" smtClean="0"/>
              <a:t> </a:t>
            </a:r>
            <a:r>
              <a:rPr lang="en-US" dirty="0" err="1" smtClean="0"/>
              <a:t>bunga</a:t>
            </a:r>
            <a:r>
              <a:rPr lang="en-US" dirty="0" smtClean="0"/>
              <a:t> </a:t>
            </a:r>
            <a:r>
              <a:rPr lang="en-US" dirty="0" err="1" smtClean="0"/>
              <a:t>dalam</a:t>
            </a:r>
            <a:r>
              <a:rPr lang="en-US" dirty="0" smtClean="0"/>
              <a:t> </a:t>
            </a:r>
            <a:r>
              <a:rPr lang="en-US" dirty="0" err="1" smtClean="0"/>
              <a:t>perhitunganaliran</a:t>
            </a:r>
            <a:r>
              <a:rPr lang="en-US" dirty="0" smtClean="0"/>
              <a:t> </a:t>
            </a:r>
            <a:r>
              <a:rPr lang="en-US" dirty="0" err="1" smtClean="0"/>
              <a:t>kas</a:t>
            </a:r>
            <a:r>
              <a:rPr lang="en-US" dirty="0" smtClean="0"/>
              <a:t>. </a:t>
            </a:r>
            <a:r>
              <a:rPr lang="en-US" dirty="0" err="1" smtClean="0"/>
              <a:t>Nilai</a:t>
            </a:r>
            <a:r>
              <a:rPr lang="en-US" dirty="0" smtClean="0"/>
              <a:t> </a:t>
            </a:r>
            <a:r>
              <a:rPr lang="en-US" dirty="0" err="1" smtClean="0"/>
              <a:t>uang</a:t>
            </a:r>
            <a:r>
              <a:rPr lang="en-US" dirty="0" smtClean="0"/>
              <a:t> </a:t>
            </a:r>
            <a:r>
              <a:rPr lang="en-US" dirty="0" err="1" smtClean="0"/>
              <a:t>saat</a:t>
            </a:r>
            <a:r>
              <a:rPr lang="en-US" dirty="0" smtClean="0"/>
              <a:t> </a:t>
            </a:r>
            <a:r>
              <a:rPr lang="en-US" dirty="0" err="1" smtClean="0"/>
              <a:t>ini</a:t>
            </a:r>
            <a:r>
              <a:rPr lang="en-US" dirty="0" smtClean="0"/>
              <a:t> ( Present Value ) </a:t>
            </a:r>
            <a:r>
              <a:rPr lang="en-US" dirty="0" err="1" smtClean="0"/>
              <a:t>berbeda</a:t>
            </a:r>
            <a:r>
              <a:rPr lang="en-US" dirty="0" smtClean="0"/>
              <a:t> </a:t>
            </a:r>
            <a:r>
              <a:rPr lang="en-US" dirty="0" err="1" smtClean="0"/>
              <a:t>dengan</a:t>
            </a:r>
            <a:r>
              <a:rPr lang="en-US" dirty="0" smtClean="0"/>
              <a:t> </a:t>
            </a:r>
            <a:r>
              <a:rPr lang="en-US" dirty="0" err="1" smtClean="0"/>
              <a:t>nilai</a:t>
            </a:r>
            <a:r>
              <a:rPr lang="en-US" dirty="0" smtClean="0"/>
              <a:t> </a:t>
            </a:r>
            <a:r>
              <a:rPr lang="en-US" dirty="0" err="1" smtClean="0"/>
              <a:t>uang</a:t>
            </a:r>
            <a:r>
              <a:rPr lang="en-US" dirty="0" smtClean="0"/>
              <a:t> </a:t>
            </a:r>
            <a:r>
              <a:rPr lang="en-US" dirty="0" err="1" smtClean="0"/>
              <a:t>pada</a:t>
            </a:r>
            <a:r>
              <a:rPr lang="en-US" dirty="0" smtClean="0"/>
              <a:t> </a:t>
            </a:r>
            <a:r>
              <a:rPr lang="en-US" dirty="0" err="1" smtClean="0"/>
              <a:t>masa</a:t>
            </a:r>
            <a:r>
              <a:rPr lang="en-US" dirty="0" smtClean="0"/>
              <a:t> yang </a:t>
            </a:r>
            <a:r>
              <a:rPr lang="en-US" dirty="0" err="1" smtClean="0"/>
              <a:t>akan</a:t>
            </a:r>
            <a:r>
              <a:rPr lang="en-US" dirty="0" smtClean="0"/>
              <a:t> </a:t>
            </a:r>
            <a:r>
              <a:rPr lang="en-US" dirty="0" err="1" smtClean="0"/>
              <a:t>datang</a:t>
            </a:r>
            <a:r>
              <a:rPr lang="en-US" dirty="0" smtClean="0"/>
              <a:t>. </a:t>
            </a:r>
            <a:r>
              <a:rPr lang="en-US" dirty="0" err="1" smtClean="0"/>
              <a:t>Faktor</a:t>
            </a:r>
            <a:r>
              <a:rPr lang="en-US" dirty="0" smtClean="0"/>
              <a:t> </a:t>
            </a:r>
            <a:r>
              <a:rPr lang="en-US" dirty="0" err="1" smtClean="0"/>
              <a:t>bunga</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faktor</a:t>
            </a:r>
            <a:r>
              <a:rPr lang="en-US" dirty="0" smtClean="0"/>
              <a:t> </a:t>
            </a:r>
            <a:r>
              <a:rPr lang="en-US" dirty="0" err="1" smtClean="0"/>
              <a:t>diskonto</a:t>
            </a:r>
            <a:r>
              <a:rPr lang="en-US" dirty="0" smtClean="0"/>
              <a:t> ( discount factor ). </a:t>
            </a:r>
          </a:p>
          <a:p>
            <a:endParaRPr lang="en-US" dirty="0" smtClean="0"/>
          </a:p>
          <a:p>
            <a:pPr>
              <a:buNone/>
            </a:pPr>
            <a:r>
              <a:rPr lang="id-ID" dirty="0" smtClean="0"/>
              <a:t>Investasi dalam a</a:t>
            </a:r>
            <a:r>
              <a:rPr lang="en-US" dirty="0" smtClean="0"/>
              <a:t>set</a:t>
            </a:r>
            <a:r>
              <a:rPr lang="id-ID" dirty="0" smtClean="0"/>
              <a:t> tetap </a:t>
            </a:r>
            <a:r>
              <a:rPr lang="en-US" dirty="0" smtClean="0"/>
              <a:t>yang</a:t>
            </a:r>
            <a:r>
              <a:rPr lang="id-ID" dirty="0" smtClean="0"/>
              <a:t>bersifat jangka panjang.</a:t>
            </a:r>
          </a:p>
          <a:p>
            <a:r>
              <a:rPr lang="id-ID" dirty="0" smtClean="0"/>
              <a:t>Bunga : sejumlah uang yang dibayarkan sebagai kompensasi terhadap apa yang dapat diperoleh dengan penggunaan uang tersebut.</a:t>
            </a:r>
          </a:p>
          <a:p>
            <a:r>
              <a:rPr lang="id-ID" dirty="0" smtClean="0"/>
              <a:t>Hal yang perlu dipahami dalam pembelanjaan yang berhubungan dengan capital budgeting adalah </a:t>
            </a:r>
            <a:r>
              <a:rPr lang="id-ID" i="1" dirty="0" smtClean="0"/>
              <a:t>konsep bunga</a:t>
            </a:r>
            <a:r>
              <a:rPr lang="id-ID" dirty="0" smtClean="0"/>
              <a:t> </a:t>
            </a:r>
            <a:r>
              <a:rPr lang="id-ID" i="1" dirty="0" smtClean="0"/>
              <a:t>majemuk </a:t>
            </a:r>
            <a:r>
              <a:rPr lang="id-ID" dirty="0" smtClean="0"/>
              <a:t>dan </a:t>
            </a:r>
            <a:r>
              <a:rPr lang="id-ID" i="1" dirty="0" smtClean="0"/>
              <a:t>nilai sekarang</a:t>
            </a:r>
            <a:r>
              <a:rPr lang="id-ID" dirty="0" smtClean="0"/>
              <a:t>.</a:t>
            </a:r>
          </a:p>
          <a:p>
            <a:endParaRPr lang="id-ID" dirty="0"/>
          </a:p>
        </p:txBody>
      </p:sp>
      <p:sp>
        <p:nvSpPr>
          <p:cNvPr id="4" name="Rectangle 3"/>
          <p:cNvSpPr/>
          <p:nvPr/>
        </p:nvSpPr>
        <p:spPr>
          <a:xfrm>
            <a:off x="762000" y="457200"/>
            <a:ext cx="7010400" cy="461665"/>
          </a:xfrm>
          <a:prstGeom prst="rect">
            <a:avLst/>
          </a:prstGeom>
        </p:spPr>
        <p:txBody>
          <a:bodyPr wrap="square">
            <a:spAutoFit/>
          </a:bodyPr>
          <a:lstStyle/>
          <a:p>
            <a:r>
              <a:rPr lang="id-ID" sz="2400" b="1" dirty="0" smtClean="0"/>
              <a:t>NILAI WAKTU UANG</a:t>
            </a:r>
            <a:r>
              <a:rPr lang="en-US" sz="2400" b="1" dirty="0" smtClean="0"/>
              <a:t> </a:t>
            </a:r>
            <a:r>
              <a:rPr lang="id-ID" sz="2400" b="1" dirty="0" smtClean="0"/>
              <a:t>(TIME VALUE OF MONEY)</a:t>
            </a:r>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438400" y="533400"/>
            <a:ext cx="51054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t>MODEL- MODEL  </a:t>
            </a:r>
            <a:r>
              <a:rPr lang="en-US" sz="2000" b="1" dirty="0" smtClean="0"/>
              <a:t>Time Value of Money</a:t>
            </a:r>
            <a:endParaRPr lang="en-US" sz="2000" b="1" dirty="0"/>
          </a:p>
        </p:txBody>
      </p:sp>
      <p:sp>
        <p:nvSpPr>
          <p:cNvPr id="3079" name="AutoShape 7"/>
          <p:cNvSpPr>
            <a:spLocks noChangeArrowheads="1"/>
          </p:cNvSpPr>
          <p:nvPr/>
        </p:nvSpPr>
        <p:spPr bwMode="auto">
          <a:xfrm>
            <a:off x="381000" y="2057400"/>
            <a:ext cx="2144183" cy="1131094"/>
          </a:xfrm>
          <a:prstGeom prst="roundRect">
            <a:avLst>
              <a:gd name="adj" fmla="val 16667"/>
            </a:avLst>
          </a:prstGeom>
          <a:solidFill>
            <a:schemeClr val="bg1"/>
          </a:solidFill>
          <a:ln w="28575">
            <a:solidFill>
              <a:schemeClr val="tx1"/>
            </a:solidFill>
            <a:round/>
            <a:headEnd/>
            <a:tailEnd/>
          </a:ln>
          <a:effectLst/>
        </p:spPr>
        <p:txBody>
          <a:bodyPr lIns="12700" tIns="12700" rIns="12700" bIns="12700"/>
          <a:lstStyle/>
          <a:p>
            <a:endParaRPr lang="en-US" sz="1600" b="1"/>
          </a:p>
          <a:p>
            <a:pPr algn="ctr"/>
            <a:endParaRPr lang="en-US" sz="1600" b="1"/>
          </a:p>
          <a:p>
            <a:pPr algn="ctr"/>
            <a:r>
              <a:rPr lang="en-US" sz="1600" b="1"/>
              <a:t>TIME VALUE</a:t>
            </a:r>
          </a:p>
          <a:p>
            <a:endParaRPr lang="en-US" sz="1600" b="1"/>
          </a:p>
        </p:txBody>
      </p:sp>
      <p:sp>
        <p:nvSpPr>
          <p:cNvPr id="3080" name="AutoShape 8"/>
          <p:cNvSpPr>
            <a:spLocks noChangeArrowheads="1"/>
          </p:cNvSpPr>
          <p:nvPr/>
        </p:nvSpPr>
        <p:spPr bwMode="auto">
          <a:xfrm>
            <a:off x="3429000" y="1447800"/>
            <a:ext cx="2032000" cy="825103"/>
          </a:xfrm>
          <a:prstGeom prst="roundRect">
            <a:avLst>
              <a:gd name="adj" fmla="val 16667"/>
            </a:avLst>
          </a:prstGeom>
          <a:solidFill>
            <a:schemeClr val="bg1"/>
          </a:solidFill>
          <a:ln w="28575">
            <a:solidFill>
              <a:schemeClr val="tx1"/>
            </a:solidFill>
            <a:round/>
            <a:headEnd/>
            <a:tailEnd/>
          </a:ln>
          <a:effectLst/>
        </p:spPr>
        <p:txBody>
          <a:bodyPr lIns="12700" tIns="12700" rIns="12700" bIns="12700"/>
          <a:lstStyle/>
          <a:p>
            <a:pPr algn="ctr"/>
            <a:endParaRPr lang="en-US" sz="1600" b="1"/>
          </a:p>
          <a:p>
            <a:pPr algn="ctr"/>
            <a:r>
              <a:rPr lang="en-US" sz="1600" b="1"/>
              <a:t>FUTURE  VALUE</a:t>
            </a:r>
          </a:p>
          <a:p>
            <a:pPr algn="ctr"/>
            <a:endParaRPr lang="en-US" sz="1600" b="1"/>
          </a:p>
          <a:p>
            <a:endParaRPr lang="en-US" sz="1600" b="1"/>
          </a:p>
        </p:txBody>
      </p:sp>
      <p:sp>
        <p:nvSpPr>
          <p:cNvPr id="3081" name="AutoShape 9"/>
          <p:cNvSpPr>
            <a:spLocks noChangeArrowheads="1"/>
          </p:cNvSpPr>
          <p:nvPr/>
        </p:nvSpPr>
        <p:spPr bwMode="auto">
          <a:xfrm>
            <a:off x="3505200" y="3276600"/>
            <a:ext cx="1930400" cy="827484"/>
          </a:xfrm>
          <a:prstGeom prst="roundRect">
            <a:avLst>
              <a:gd name="adj" fmla="val 16667"/>
            </a:avLst>
          </a:prstGeom>
          <a:solidFill>
            <a:schemeClr val="bg1"/>
          </a:solidFill>
          <a:ln w="28575">
            <a:solidFill>
              <a:schemeClr val="tx1"/>
            </a:solidFill>
            <a:round/>
            <a:headEnd/>
            <a:tailEnd/>
          </a:ln>
          <a:effectLst/>
        </p:spPr>
        <p:txBody>
          <a:bodyPr lIns="12700" tIns="12700" rIns="12700" bIns="12700"/>
          <a:lstStyle/>
          <a:p>
            <a:r>
              <a:rPr lang="en-US" sz="1600" b="1"/>
              <a:t> </a:t>
            </a:r>
          </a:p>
          <a:p>
            <a:pPr algn="ctr"/>
            <a:r>
              <a:rPr lang="en-US" sz="1600" b="1"/>
              <a:t>PRESENT  VALUE</a:t>
            </a:r>
          </a:p>
        </p:txBody>
      </p:sp>
      <p:sp>
        <p:nvSpPr>
          <p:cNvPr id="3082" name="AutoShape 10"/>
          <p:cNvSpPr>
            <a:spLocks noChangeArrowheads="1"/>
          </p:cNvSpPr>
          <p:nvPr/>
        </p:nvSpPr>
        <p:spPr bwMode="auto">
          <a:xfrm>
            <a:off x="6400800" y="1371600"/>
            <a:ext cx="2336800" cy="857250"/>
          </a:xfrm>
          <a:prstGeom prst="roundRect">
            <a:avLst>
              <a:gd name="adj" fmla="val 16667"/>
            </a:avLst>
          </a:prstGeom>
          <a:solidFill>
            <a:schemeClr val="bg1"/>
          </a:solidFill>
          <a:ln w="28575">
            <a:solidFill>
              <a:schemeClr val="tx1"/>
            </a:solidFill>
            <a:round/>
            <a:headEnd/>
            <a:tailEnd/>
          </a:ln>
          <a:effectLst/>
        </p:spPr>
        <p:txBody>
          <a:bodyPr lIns="12700" tIns="12700" rIns="12700" bIns="12700"/>
          <a:lstStyle/>
          <a:p>
            <a:pPr algn="ctr"/>
            <a:endParaRPr lang="en-US" sz="1600" b="1" dirty="0"/>
          </a:p>
          <a:p>
            <a:pPr algn="ctr"/>
            <a:r>
              <a:rPr lang="en-US" sz="1600" b="1" dirty="0"/>
              <a:t>FUTURE VALUE</a:t>
            </a:r>
          </a:p>
          <a:p>
            <a:pPr algn="ctr"/>
            <a:r>
              <a:rPr lang="en-US" sz="1600" b="1" dirty="0"/>
              <a:t>OF  ANUITY</a:t>
            </a:r>
          </a:p>
        </p:txBody>
      </p:sp>
      <p:sp>
        <p:nvSpPr>
          <p:cNvPr id="3083" name="AutoShape 11"/>
          <p:cNvSpPr>
            <a:spLocks noChangeArrowheads="1"/>
          </p:cNvSpPr>
          <p:nvPr/>
        </p:nvSpPr>
        <p:spPr bwMode="auto">
          <a:xfrm>
            <a:off x="6324600" y="3352800"/>
            <a:ext cx="2438400" cy="933450"/>
          </a:xfrm>
          <a:prstGeom prst="roundRect">
            <a:avLst>
              <a:gd name="adj" fmla="val 16667"/>
            </a:avLst>
          </a:prstGeom>
          <a:solidFill>
            <a:schemeClr val="bg1"/>
          </a:solidFill>
          <a:ln w="28575">
            <a:solidFill>
              <a:schemeClr val="tx1"/>
            </a:solidFill>
            <a:round/>
            <a:headEnd/>
            <a:tailEnd/>
          </a:ln>
          <a:effectLst/>
        </p:spPr>
        <p:txBody>
          <a:bodyPr lIns="12700" tIns="12700" rIns="12700" bIns="12700"/>
          <a:lstStyle/>
          <a:p>
            <a:pPr algn="ctr"/>
            <a:endParaRPr lang="en-US" sz="1600" b="1"/>
          </a:p>
          <a:p>
            <a:pPr algn="ctr"/>
            <a:r>
              <a:rPr lang="en-US" sz="1600" b="1"/>
              <a:t>PRESENT  VALUE</a:t>
            </a:r>
          </a:p>
          <a:p>
            <a:pPr algn="ctr"/>
            <a:r>
              <a:rPr lang="en-US" sz="1600" b="1"/>
              <a:t>OF  ANUITY</a:t>
            </a:r>
          </a:p>
        </p:txBody>
      </p:sp>
      <p:sp>
        <p:nvSpPr>
          <p:cNvPr id="3084" name="Line 12"/>
          <p:cNvSpPr>
            <a:spLocks noChangeShapeType="1"/>
          </p:cNvSpPr>
          <p:nvPr/>
        </p:nvSpPr>
        <p:spPr bwMode="auto">
          <a:xfrm flipV="1">
            <a:off x="2514600" y="1905000"/>
            <a:ext cx="859367" cy="733425"/>
          </a:xfrm>
          <a:prstGeom prst="line">
            <a:avLst/>
          </a:prstGeom>
          <a:noFill/>
          <a:ln w="38100" cmpd="sng">
            <a:solidFill>
              <a:schemeClr val="tx1"/>
            </a:solidFill>
            <a:round/>
            <a:headEnd/>
            <a:tailEnd type="triangle" w="med" len="med"/>
          </a:ln>
        </p:spPr>
        <p:txBody>
          <a:bodyPr/>
          <a:lstStyle/>
          <a:p>
            <a:endParaRPr lang="en-US" dirty="0"/>
          </a:p>
        </p:txBody>
      </p:sp>
      <p:sp>
        <p:nvSpPr>
          <p:cNvPr id="3085" name="Line 13"/>
          <p:cNvSpPr>
            <a:spLocks noChangeShapeType="1"/>
          </p:cNvSpPr>
          <p:nvPr/>
        </p:nvSpPr>
        <p:spPr bwMode="auto">
          <a:xfrm>
            <a:off x="2590800" y="2819400"/>
            <a:ext cx="859367" cy="878681"/>
          </a:xfrm>
          <a:prstGeom prst="line">
            <a:avLst/>
          </a:prstGeom>
          <a:noFill/>
          <a:ln w="38100">
            <a:solidFill>
              <a:schemeClr val="tx1"/>
            </a:solidFill>
            <a:round/>
            <a:headEnd/>
            <a:tailEnd type="triangle" w="med" len="med"/>
          </a:ln>
        </p:spPr>
        <p:txBody>
          <a:bodyPr/>
          <a:lstStyle/>
          <a:p>
            <a:endParaRPr lang="en-US"/>
          </a:p>
        </p:txBody>
      </p:sp>
      <p:sp>
        <p:nvSpPr>
          <p:cNvPr id="3086" name="Line 14"/>
          <p:cNvSpPr>
            <a:spLocks noChangeShapeType="1"/>
          </p:cNvSpPr>
          <p:nvPr/>
        </p:nvSpPr>
        <p:spPr bwMode="auto">
          <a:xfrm>
            <a:off x="5486400" y="1905000"/>
            <a:ext cx="857249" cy="0"/>
          </a:xfrm>
          <a:prstGeom prst="line">
            <a:avLst/>
          </a:prstGeom>
          <a:noFill/>
          <a:ln w="38100">
            <a:solidFill>
              <a:schemeClr val="tx1"/>
            </a:solidFill>
            <a:round/>
            <a:headEnd/>
            <a:tailEnd type="triangle" w="med" len="med"/>
          </a:ln>
        </p:spPr>
        <p:txBody>
          <a:bodyPr/>
          <a:lstStyle/>
          <a:p>
            <a:endParaRPr lang="en-US"/>
          </a:p>
        </p:txBody>
      </p:sp>
      <p:sp>
        <p:nvSpPr>
          <p:cNvPr id="3087" name="Line 15"/>
          <p:cNvSpPr>
            <a:spLocks noChangeShapeType="1"/>
          </p:cNvSpPr>
          <p:nvPr/>
        </p:nvSpPr>
        <p:spPr bwMode="auto">
          <a:xfrm>
            <a:off x="5410200" y="3733800"/>
            <a:ext cx="857249" cy="0"/>
          </a:xfrm>
          <a:prstGeom prst="line">
            <a:avLst/>
          </a:prstGeom>
          <a:noFill/>
          <a:ln w="38100">
            <a:solidFill>
              <a:schemeClr val="tx1"/>
            </a:solidFill>
            <a:round/>
            <a:headEnd/>
            <a:tailEnd type="triangle" w="med" len="med"/>
          </a:ln>
        </p:spPr>
        <p:txBody>
          <a:bodyPr/>
          <a:lstStyle/>
          <a:p>
            <a:endParaRPr lang="en-US"/>
          </a:p>
        </p:txBody>
      </p:sp>
      <p:sp>
        <p:nvSpPr>
          <p:cNvPr id="13" name="Rectangle 12"/>
          <p:cNvSpPr/>
          <p:nvPr/>
        </p:nvSpPr>
        <p:spPr>
          <a:xfrm>
            <a:off x="685800" y="4495800"/>
            <a:ext cx="8077200" cy="646331"/>
          </a:xfrm>
          <a:prstGeom prst="rect">
            <a:avLst/>
          </a:prstGeom>
        </p:spPr>
        <p:txBody>
          <a:bodyPr wrap="square">
            <a:spAutoFit/>
          </a:bodyPr>
          <a:lstStyle/>
          <a:p>
            <a:pPr algn="just">
              <a:spcBef>
                <a:spcPct val="50000"/>
              </a:spcBef>
            </a:pPr>
            <a:r>
              <a:rPr lang="en-US" b="1" dirty="0" smtClean="0"/>
              <a:t>TVM </a:t>
            </a:r>
            <a:r>
              <a:rPr lang="en-US" b="1" dirty="0" err="1" smtClean="0"/>
              <a:t>ini</a:t>
            </a:r>
            <a:r>
              <a:rPr lang="en-US" b="1" dirty="0" smtClean="0"/>
              <a:t> </a:t>
            </a:r>
            <a:r>
              <a:rPr lang="en-US" b="1" dirty="0" err="1" smtClean="0"/>
              <a:t>muncul</a:t>
            </a:r>
            <a:r>
              <a:rPr lang="en-US" b="1" dirty="0" smtClean="0"/>
              <a:t> </a:t>
            </a:r>
            <a:r>
              <a:rPr lang="en-US" b="1" dirty="0" err="1" smtClean="0"/>
              <a:t>karena</a:t>
            </a:r>
            <a:r>
              <a:rPr lang="en-US" b="1" dirty="0" smtClean="0"/>
              <a:t>  </a:t>
            </a:r>
            <a:r>
              <a:rPr lang="en-US" b="1" dirty="0" err="1" smtClean="0"/>
              <a:t>adanya</a:t>
            </a:r>
            <a:r>
              <a:rPr lang="en-US" b="1" dirty="0" smtClean="0"/>
              <a:t> </a:t>
            </a:r>
            <a:r>
              <a:rPr lang="en-US" b="1" dirty="0" err="1" smtClean="0"/>
              <a:t>pengaruh</a:t>
            </a:r>
            <a:r>
              <a:rPr lang="en-US" b="1" dirty="0" smtClean="0"/>
              <a:t> </a:t>
            </a:r>
            <a:r>
              <a:rPr lang="en-US" b="1" dirty="0" err="1" smtClean="0"/>
              <a:t>inflasi</a:t>
            </a:r>
            <a:r>
              <a:rPr lang="en-US" b="1" dirty="0" smtClean="0"/>
              <a:t>, </a:t>
            </a:r>
            <a:r>
              <a:rPr lang="en-US" b="1" dirty="0" err="1" smtClean="0"/>
              <a:t>suku</a:t>
            </a:r>
            <a:r>
              <a:rPr lang="en-US" b="1" dirty="0" smtClean="0"/>
              <a:t> </a:t>
            </a:r>
            <a:r>
              <a:rPr lang="en-US" b="1" dirty="0" err="1" smtClean="0"/>
              <a:t>bunga</a:t>
            </a:r>
            <a:r>
              <a:rPr lang="en-US" b="1" dirty="0" smtClean="0"/>
              <a:t>, </a:t>
            </a:r>
            <a:r>
              <a:rPr lang="en-US" b="1" dirty="0" err="1" smtClean="0"/>
              <a:t>nilai</a:t>
            </a:r>
            <a:r>
              <a:rPr lang="en-US" b="1" dirty="0" smtClean="0"/>
              <a:t> </a:t>
            </a:r>
            <a:r>
              <a:rPr lang="en-US" b="1" dirty="0" err="1" smtClean="0"/>
              <a:t>mata</a:t>
            </a:r>
            <a:r>
              <a:rPr lang="en-US" b="1" dirty="0" smtClean="0"/>
              <a:t> </a:t>
            </a:r>
            <a:r>
              <a:rPr lang="en-US" b="1" dirty="0" err="1" smtClean="0"/>
              <a:t>uang</a:t>
            </a:r>
            <a:r>
              <a:rPr lang="en-US" b="1" dirty="0" smtClean="0"/>
              <a:t> </a:t>
            </a:r>
            <a:r>
              <a:rPr lang="en-US" b="1" dirty="0" err="1" smtClean="0"/>
              <a:t>asing</a:t>
            </a:r>
            <a:r>
              <a:rPr lang="en-US" b="1" dirty="0" smtClean="0"/>
              <a:t> </a:t>
            </a:r>
            <a:r>
              <a:rPr lang="en-US" b="1" dirty="0" err="1" smtClean="0"/>
              <a:t>dan</a:t>
            </a:r>
            <a:r>
              <a:rPr lang="en-US" b="1" dirty="0" smtClean="0"/>
              <a:t> </a:t>
            </a:r>
            <a:r>
              <a:rPr lang="en-US" b="1" dirty="0" err="1" smtClean="0"/>
              <a:t>faktor-faktor</a:t>
            </a:r>
            <a:r>
              <a:rPr lang="en-US" b="1" dirty="0" smtClean="0"/>
              <a:t> </a:t>
            </a:r>
            <a:r>
              <a:rPr lang="en-US" b="1" dirty="0" err="1" smtClean="0"/>
              <a:t>makro</a:t>
            </a:r>
            <a:r>
              <a:rPr lang="en-US" b="1" dirty="0" smtClean="0"/>
              <a:t> </a:t>
            </a:r>
            <a:r>
              <a:rPr lang="en-US" b="1" dirty="0" err="1" smtClean="0"/>
              <a:t>lainnya</a:t>
            </a:r>
            <a:r>
              <a:rPr lang="en-US" b="1" dirty="0" smtClean="0"/>
              <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strips(downRight)">
                                      <p:cBhvr>
                                        <p:cTn id="7" dur="10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079"/>
                                        </p:tgtEl>
                                        <p:attrNameLst>
                                          <p:attrName>style.visibility</p:attrName>
                                        </p:attrNameLst>
                                      </p:cBhvr>
                                      <p:to>
                                        <p:strVal val="visible"/>
                                      </p:to>
                                    </p:set>
                                    <p:animEffect transition="in" filter="strips(upRight)">
                                      <p:cBhvr>
                                        <p:cTn id="12" dur="1000"/>
                                        <p:tgtEl>
                                          <p:spTgt spid="307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084"/>
                                        </p:tgtEl>
                                        <p:attrNameLst>
                                          <p:attrName>style.visibility</p:attrName>
                                        </p:attrNameLst>
                                      </p:cBhvr>
                                      <p:to>
                                        <p:strVal val="visible"/>
                                      </p:to>
                                    </p:set>
                                    <p:animEffect transition="in" filter="strips(upRight)">
                                      <p:cBhvr>
                                        <p:cTn id="17" dur="1000"/>
                                        <p:tgtEl>
                                          <p:spTgt spid="3084"/>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80"/>
                                        </p:tgtEl>
                                        <p:attrNameLst>
                                          <p:attrName>style.visibility</p:attrName>
                                        </p:attrNameLst>
                                      </p:cBhvr>
                                      <p:to>
                                        <p:strVal val="visible"/>
                                      </p:to>
                                    </p:set>
                                    <p:animEffect transition="in" filter="strips(upRight)">
                                      <p:cBhvr>
                                        <p:cTn id="20" dur="1000"/>
                                        <p:tgtEl>
                                          <p:spTgt spid="3080"/>
                                        </p:tgtEl>
                                      </p:cBhvr>
                                    </p:animEffect>
                                  </p:childTnLst>
                                </p:cTn>
                              </p:par>
                              <p:par>
                                <p:cTn id="21" presetID="18" presetClass="entr" presetSubtype="3" fill="hold" grpId="0" nodeType="withEffect">
                                  <p:stCondLst>
                                    <p:cond delay="0"/>
                                  </p:stCondLst>
                                  <p:childTnLst>
                                    <p:set>
                                      <p:cBhvr>
                                        <p:cTn id="22" dur="1" fill="hold">
                                          <p:stCondLst>
                                            <p:cond delay="0"/>
                                          </p:stCondLst>
                                        </p:cTn>
                                        <p:tgtEl>
                                          <p:spTgt spid="3086"/>
                                        </p:tgtEl>
                                        <p:attrNameLst>
                                          <p:attrName>style.visibility</p:attrName>
                                        </p:attrNameLst>
                                      </p:cBhvr>
                                      <p:to>
                                        <p:strVal val="visible"/>
                                      </p:to>
                                    </p:set>
                                    <p:animEffect transition="in" filter="strips(upRight)">
                                      <p:cBhvr>
                                        <p:cTn id="23" dur="1000"/>
                                        <p:tgtEl>
                                          <p:spTgt spid="3086"/>
                                        </p:tgtEl>
                                      </p:cBhvr>
                                    </p:animEffect>
                                  </p:childTnLst>
                                </p:cTn>
                              </p:par>
                              <p:par>
                                <p:cTn id="24" presetID="18" presetClass="entr" presetSubtype="3" fill="hold" grpId="0" nodeType="withEffect">
                                  <p:stCondLst>
                                    <p:cond delay="0"/>
                                  </p:stCondLst>
                                  <p:childTnLst>
                                    <p:set>
                                      <p:cBhvr>
                                        <p:cTn id="25" dur="1" fill="hold">
                                          <p:stCondLst>
                                            <p:cond delay="0"/>
                                          </p:stCondLst>
                                        </p:cTn>
                                        <p:tgtEl>
                                          <p:spTgt spid="3082"/>
                                        </p:tgtEl>
                                        <p:attrNameLst>
                                          <p:attrName>style.visibility</p:attrName>
                                        </p:attrNameLst>
                                      </p:cBhvr>
                                      <p:to>
                                        <p:strVal val="visible"/>
                                      </p:to>
                                    </p:set>
                                    <p:animEffect transition="in" filter="strips(upRight)">
                                      <p:cBhvr>
                                        <p:cTn id="26" dur="1000"/>
                                        <p:tgtEl>
                                          <p:spTgt spid="308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3085"/>
                                        </p:tgtEl>
                                        <p:attrNameLst>
                                          <p:attrName>style.visibility</p:attrName>
                                        </p:attrNameLst>
                                      </p:cBhvr>
                                      <p:to>
                                        <p:strVal val="visible"/>
                                      </p:to>
                                    </p:set>
                                    <p:animEffect transition="in" filter="strips(downRight)">
                                      <p:cBhvr>
                                        <p:cTn id="31" dur="1000"/>
                                        <p:tgtEl>
                                          <p:spTgt spid="3085"/>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3081"/>
                                        </p:tgtEl>
                                        <p:attrNameLst>
                                          <p:attrName>style.visibility</p:attrName>
                                        </p:attrNameLst>
                                      </p:cBhvr>
                                      <p:to>
                                        <p:strVal val="visible"/>
                                      </p:to>
                                    </p:set>
                                    <p:animEffect transition="in" filter="strips(downRight)">
                                      <p:cBhvr>
                                        <p:cTn id="34" dur="1000"/>
                                        <p:tgtEl>
                                          <p:spTgt spid="3081"/>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3087"/>
                                        </p:tgtEl>
                                        <p:attrNameLst>
                                          <p:attrName>style.visibility</p:attrName>
                                        </p:attrNameLst>
                                      </p:cBhvr>
                                      <p:to>
                                        <p:strVal val="visible"/>
                                      </p:to>
                                    </p:set>
                                    <p:animEffect transition="in" filter="strips(downRight)">
                                      <p:cBhvr>
                                        <p:cTn id="37" dur="1000"/>
                                        <p:tgtEl>
                                          <p:spTgt spid="3087"/>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3083"/>
                                        </p:tgtEl>
                                        <p:attrNameLst>
                                          <p:attrName>style.visibility</p:attrName>
                                        </p:attrNameLst>
                                      </p:cBhvr>
                                      <p:to>
                                        <p:strVal val="visible"/>
                                      </p:to>
                                    </p:set>
                                    <p:animEffect transition="in" filter="strips(downRight)">
                                      <p:cBhvr>
                                        <p:cTn id="40" dur="10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9" grpId="0" animBg="1"/>
      <p:bldP spid="3080" grpId="0" animBg="1"/>
      <p:bldP spid="3081" grpId="0" animBg="1"/>
      <p:bldP spid="3082" grpId="0" animBg="1"/>
      <p:bldP spid="3083" grpId="0" animBg="1"/>
      <p:bldP spid="3084" grpId="0" animBg="1"/>
      <p:bldP spid="3085" grpId="0" animBg="1"/>
      <p:bldP spid="3086" grpId="0" animBg="1"/>
      <p:bldP spid="308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r>
              <a:rPr lang="id-ID" dirty="0" smtClean="0"/>
              <a:t>Bunga majemuk adalah penjumlahan dari uang pada permulaan periode atau jumlah modal pokok dengan jumlah bunga yang diperoleh selama periode tersebut.</a:t>
            </a:r>
          </a:p>
          <a:p>
            <a:endParaRPr lang="id-ID" dirty="0" smtClean="0"/>
          </a:p>
          <a:p>
            <a:r>
              <a:rPr lang="id-ID" sz="3600" b="1" dirty="0" smtClean="0"/>
              <a:t>Nilai masa depan (Future Value)</a:t>
            </a:r>
          </a:p>
          <a:p>
            <a:r>
              <a:rPr lang="id-ID" dirty="0" smtClean="0"/>
              <a:t>Rumusan umum</a:t>
            </a:r>
          </a:p>
          <a:p>
            <a:r>
              <a:rPr lang="id-ID" dirty="0" smtClean="0"/>
              <a:t>FVn = PV(1 + i )n</a:t>
            </a:r>
          </a:p>
          <a:p>
            <a:r>
              <a:rPr lang="id-ID" dirty="0" smtClean="0"/>
              <a:t>Di mana :</a:t>
            </a:r>
          </a:p>
          <a:p>
            <a:r>
              <a:rPr lang="id-ID" dirty="0" smtClean="0"/>
              <a:t>FVn = Nilai masa depan investasi n tahun</a:t>
            </a:r>
          </a:p>
          <a:p>
            <a:r>
              <a:rPr lang="id-ID" dirty="0" smtClean="0"/>
              <a:t>PV </a:t>
            </a:r>
            <a:r>
              <a:rPr lang="en-US" dirty="0" smtClean="0"/>
              <a:t>  </a:t>
            </a:r>
            <a:r>
              <a:rPr lang="id-ID" dirty="0" smtClean="0"/>
              <a:t>= Jumlah investasi awal</a:t>
            </a:r>
          </a:p>
          <a:p>
            <a:r>
              <a:rPr lang="id-ID" dirty="0" smtClean="0"/>
              <a:t>n </a:t>
            </a:r>
            <a:r>
              <a:rPr lang="en-US" dirty="0" smtClean="0"/>
              <a:t>   </a:t>
            </a:r>
            <a:r>
              <a:rPr lang="id-ID" dirty="0" smtClean="0"/>
              <a:t>= Jumlah tahun</a:t>
            </a:r>
          </a:p>
          <a:p>
            <a:r>
              <a:rPr lang="id-ID" dirty="0" smtClean="0"/>
              <a:t>i </a:t>
            </a:r>
            <a:r>
              <a:rPr lang="en-US" dirty="0" smtClean="0"/>
              <a:t>    </a:t>
            </a:r>
            <a:r>
              <a:rPr lang="id-ID" dirty="0" smtClean="0"/>
              <a:t>= Tingkat suku bunga</a:t>
            </a:r>
          </a:p>
          <a:p>
            <a:endParaRPr lang="id-ID" dirty="0" smtClean="0"/>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a:bodyPr>
          <a:lstStyle/>
          <a:p>
            <a:r>
              <a:rPr lang="id-ID" dirty="0" smtClean="0"/>
              <a:t>Present Value (PV)</a:t>
            </a:r>
            <a:endParaRPr lang="id-ID" dirty="0"/>
          </a:p>
        </p:txBody>
      </p:sp>
      <p:sp>
        <p:nvSpPr>
          <p:cNvPr id="2" name="Content Placeholder 1"/>
          <p:cNvSpPr>
            <a:spLocks noGrp="1"/>
          </p:cNvSpPr>
          <p:nvPr>
            <p:ph idx="1"/>
          </p:nvPr>
        </p:nvSpPr>
        <p:spPr/>
        <p:txBody>
          <a:bodyPr>
            <a:normAutofit fontScale="70000" lnSpcReduction="20000"/>
          </a:bodyPr>
          <a:lstStyle/>
          <a:p>
            <a:r>
              <a:rPr lang="id-ID" dirty="0" smtClean="0"/>
              <a:t>Nilai sekarang atas pembayaran masa depan</a:t>
            </a:r>
          </a:p>
          <a:p>
            <a:endParaRPr lang="id-ID" dirty="0" smtClean="0"/>
          </a:p>
          <a:p>
            <a:r>
              <a:rPr lang="id-ID" dirty="0" smtClean="0"/>
              <a:t>Nilai sekarang dipengaruhi:</a:t>
            </a:r>
          </a:p>
          <a:p>
            <a:r>
              <a:rPr lang="id-ID" dirty="0" smtClean="0"/>
              <a:t>-</a:t>
            </a:r>
            <a:r>
              <a:rPr lang="en-US" dirty="0" smtClean="0"/>
              <a:t> </a:t>
            </a:r>
            <a:r>
              <a:rPr lang="id-ID" dirty="0" smtClean="0"/>
              <a:t>Tingkat bunga majemuk</a:t>
            </a:r>
          </a:p>
          <a:p>
            <a:r>
              <a:rPr lang="id-ID" dirty="0" smtClean="0"/>
              <a:t>- Investasi yang diharapkan </a:t>
            </a:r>
          </a:p>
          <a:p>
            <a:endParaRPr lang="id-ID" dirty="0" smtClean="0"/>
          </a:p>
          <a:p>
            <a:r>
              <a:rPr lang="en-US" sz="3800" b="1" dirty="0" smtClean="0"/>
              <a:t>PV =        </a:t>
            </a:r>
            <a:r>
              <a:rPr lang="id-ID" sz="3800" b="1" dirty="0" smtClean="0"/>
              <a:t>FV</a:t>
            </a:r>
            <a:r>
              <a:rPr lang="id-ID" sz="3800" b="1" baseline="-25000" dirty="0" smtClean="0"/>
              <a:t>   /    </a:t>
            </a:r>
            <a:r>
              <a:rPr lang="id-ID" sz="3800" b="1" dirty="0" smtClean="0"/>
              <a:t>(1+i)</a:t>
            </a:r>
            <a:r>
              <a:rPr lang="id-ID" sz="3800" b="1" baseline="30000" dirty="0" smtClean="0"/>
              <a:t>n </a:t>
            </a:r>
          </a:p>
          <a:p>
            <a:endParaRPr lang="id-ID" baseline="30000" dirty="0" smtClean="0"/>
          </a:p>
          <a:p>
            <a:r>
              <a:rPr lang="id-ID" sz="3500" baseline="30000" dirty="0" smtClean="0"/>
              <a:t>PV</a:t>
            </a:r>
            <a:r>
              <a:rPr lang="id-ID" baseline="30000" dirty="0" smtClean="0"/>
              <a:t>	=</a:t>
            </a:r>
            <a:r>
              <a:rPr lang="id-ID" dirty="0" smtClean="0"/>
              <a:t> Nilai sekarang</a:t>
            </a:r>
          </a:p>
          <a:p>
            <a:r>
              <a:rPr lang="id-ID" dirty="0" smtClean="0"/>
              <a:t>FV	= Nilai masa depan</a:t>
            </a:r>
          </a:p>
          <a:p>
            <a:r>
              <a:rPr lang="id-ID" dirty="0" smtClean="0"/>
              <a:t>N	= Jumlah tahun</a:t>
            </a:r>
          </a:p>
          <a:p>
            <a:r>
              <a:rPr lang="id-ID" dirty="0" smtClean="0"/>
              <a:t>I	= tingkat suku bunga</a:t>
            </a:r>
          </a:p>
          <a:p>
            <a:r>
              <a:rPr lang="id-ID" baseline="-25000" dirty="0" smtClean="0"/>
              <a:t>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457200" y="1447800"/>
            <a:ext cx="4343400" cy="369332"/>
          </a:xfrm>
          <a:prstGeom prst="rect">
            <a:avLst/>
          </a:prstGeom>
          <a:noFill/>
          <a:ln w="9525">
            <a:noFill/>
            <a:miter lim="800000"/>
            <a:headEnd/>
            <a:tailEnd/>
          </a:ln>
          <a:effectLst/>
        </p:spPr>
        <p:txBody>
          <a:bodyPr>
            <a:spAutoFit/>
          </a:bodyPr>
          <a:lstStyle/>
          <a:p>
            <a:pPr>
              <a:spcBef>
                <a:spcPct val="50000"/>
              </a:spcBef>
            </a:pPr>
            <a:r>
              <a:rPr lang="en-US" b="1"/>
              <a:t>SUBSTANSI TEORI</a:t>
            </a:r>
          </a:p>
        </p:txBody>
      </p:sp>
      <p:sp>
        <p:nvSpPr>
          <p:cNvPr id="17" name="Text Box 5"/>
          <p:cNvSpPr txBox="1">
            <a:spLocks noChangeArrowheads="1"/>
          </p:cNvSpPr>
          <p:nvPr/>
        </p:nvSpPr>
        <p:spPr bwMode="auto">
          <a:xfrm>
            <a:off x="838200" y="1905000"/>
            <a:ext cx="8305800" cy="646331"/>
          </a:xfrm>
          <a:prstGeom prst="rect">
            <a:avLst/>
          </a:prstGeom>
          <a:noFill/>
          <a:ln w="9525">
            <a:solidFill>
              <a:schemeClr val="tx1"/>
            </a:solidFill>
            <a:miter lim="800000"/>
            <a:headEnd/>
            <a:tailEnd/>
          </a:ln>
          <a:effectLst/>
        </p:spPr>
        <p:txBody>
          <a:bodyPr>
            <a:spAutoFit/>
          </a:bodyPr>
          <a:lstStyle/>
          <a:p>
            <a:pPr>
              <a:spcBef>
                <a:spcPct val="50000"/>
              </a:spcBef>
            </a:pPr>
            <a:r>
              <a:rPr lang="sv-SE" b="1"/>
              <a:t>Teori Struktur Modal Tradisional menyatakan bahwa dalam menentukan strukrur modal hendaknya diarahkan pada </a:t>
            </a:r>
            <a:r>
              <a:rPr lang="sv-SE" b="1" i="1"/>
              <a:t>struktur modal optimal</a:t>
            </a:r>
            <a:r>
              <a:rPr lang="sv-SE" b="1"/>
              <a:t>.</a:t>
            </a:r>
            <a:endParaRPr lang="en-US" b="1"/>
          </a:p>
        </p:txBody>
      </p:sp>
      <p:sp>
        <p:nvSpPr>
          <p:cNvPr id="18" name="Text Box 6"/>
          <p:cNvSpPr txBox="1">
            <a:spLocks noChangeArrowheads="1"/>
          </p:cNvSpPr>
          <p:nvPr/>
        </p:nvSpPr>
        <p:spPr bwMode="auto">
          <a:xfrm>
            <a:off x="838200" y="2590800"/>
            <a:ext cx="8305800" cy="646331"/>
          </a:xfrm>
          <a:prstGeom prst="rect">
            <a:avLst/>
          </a:prstGeom>
          <a:noFill/>
          <a:ln w="9525">
            <a:solidFill>
              <a:schemeClr val="tx1"/>
            </a:solidFill>
            <a:miter lim="800000"/>
            <a:headEnd/>
            <a:tailEnd/>
          </a:ln>
          <a:effectLst/>
        </p:spPr>
        <p:txBody>
          <a:bodyPr>
            <a:spAutoFit/>
          </a:bodyPr>
          <a:lstStyle/>
          <a:p>
            <a:pPr>
              <a:spcBef>
                <a:spcPct val="50000"/>
              </a:spcBef>
            </a:pPr>
            <a:r>
              <a:rPr lang="en-US" b="1"/>
              <a:t>Dua determinan untuk menentukan struktur modal adalah (1) Weighted Average Cost of Capital (WACC)  dan  Stock Price (Harga Saham).</a:t>
            </a:r>
            <a:r>
              <a:rPr lang="en-US"/>
              <a:t> </a:t>
            </a:r>
            <a:r>
              <a:rPr lang="sv-SE" b="1"/>
              <a:t>.</a:t>
            </a:r>
            <a:endParaRPr lang="en-US" b="1"/>
          </a:p>
        </p:txBody>
      </p:sp>
      <p:sp>
        <p:nvSpPr>
          <p:cNvPr id="19" name="Text Box 7"/>
          <p:cNvSpPr txBox="1">
            <a:spLocks noChangeArrowheads="1"/>
          </p:cNvSpPr>
          <p:nvPr/>
        </p:nvSpPr>
        <p:spPr bwMode="auto">
          <a:xfrm>
            <a:off x="838200" y="3273425"/>
            <a:ext cx="8305800" cy="923330"/>
          </a:xfrm>
          <a:prstGeom prst="rect">
            <a:avLst/>
          </a:prstGeom>
          <a:noFill/>
          <a:ln w="9525">
            <a:solidFill>
              <a:schemeClr val="tx1"/>
            </a:solidFill>
            <a:miter lim="800000"/>
            <a:headEnd/>
            <a:tailEnd/>
          </a:ln>
          <a:effectLst/>
        </p:spPr>
        <p:txBody>
          <a:bodyPr>
            <a:spAutoFit/>
          </a:bodyPr>
          <a:lstStyle/>
          <a:p>
            <a:r>
              <a:rPr lang="en-US" b="1"/>
              <a:t>Berdasarkan determinan tersebut maka </a:t>
            </a:r>
            <a:r>
              <a:rPr lang="en-US" b="1" i="1"/>
              <a:t>struktur modal optimal</a:t>
            </a:r>
            <a:r>
              <a:rPr lang="en-US" b="1"/>
              <a:t> adalah </a:t>
            </a:r>
            <a:r>
              <a:rPr lang="en-US" b="1" i="1"/>
              <a:t>struktur modal</a:t>
            </a:r>
            <a:r>
              <a:rPr lang="en-US" b="1"/>
              <a:t> </a:t>
            </a:r>
            <a:r>
              <a:rPr lang="en-US" b="1" i="1"/>
              <a:t>yang meminimumkan  WACC</a:t>
            </a:r>
            <a:r>
              <a:rPr lang="en-US" b="1"/>
              <a:t> atau </a:t>
            </a:r>
            <a:r>
              <a:rPr lang="en-US" b="1" i="1"/>
              <a:t>struktur modal yang memaksimumkan Stock Price</a:t>
            </a:r>
            <a:endParaRPr lang="en-US"/>
          </a:p>
        </p:txBody>
      </p:sp>
      <p:sp>
        <p:nvSpPr>
          <p:cNvPr id="21" name="AutoShape 10"/>
          <p:cNvSpPr>
            <a:spLocks noChangeArrowheads="1"/>
          </p:cNvSpPr>
          <p:nvPr/>
        </p:nvSpPr>
        <p:spPr bwMode="auto">
          <a:xfrm>
            <a:off x="685800" y="2057400"/>
            <a:ext cx="76200" cy="76200"/>
          </a:xfrm>
          <a:prstGeom prst="plus">
            <a:avLst>
              <a:gd name="adj" fmla="val 25000"/>
            </a:avLst>
          </a:prstGeom>
          <a:solidFill>
            <a:srgbClr val="FF3300"/>
          </a:solidFill>
          <a:ln w="19050">
            <a:solidFill>
              <a:schemeClr val="bg1"/>
            </a:solidFill>
            <a:miter lim="800000"/>
            <a:headEnd/>
            <a:tailEnd/>
          </a:ln>
          <a:effectLst/>
        </p:spPr>
        <p:txBody>
          <a:bodyPr wrap="none" anchor="ctr"/>
          <a:lstStyle/>
          <a:p>
            <a:endParaRPr lang="id-ID"/>
          </a:p>
        </p:txBody>
      </p:sp>
      <p:sp>
        <p:nvSpPr>
          <p:cNvPr id="22" name="AutoShape 11"/>
          <p:cNvSpPr>
            <a:spLocks noChangeArrowheads="1"/>
          </p:cNvSpPr>
          <p:nvPr/>
        </p:nvSpPr>
        <p:spPr bwMode="auto">
          <a:xfrm>
            <a:off x="685800" y="2714625"/>
            <a:ext cx="76200" cy="74613"/>
          </a:xfrm>
          <a:prstGeom prst="plus">
            <a:avLst>
              <a:gd name="adj" fmla="val 25000"/>
            </a:avLst>
          </a:prstGeom>
          <a:solidFill>
            <a:srgbClr val="FF3300"/>
          </a:solidFill>
          <a:ln w="19050">
            <a:solidFill>
              <a:schemeClr val="bg1"/>
            </a:solidFill>
            <a:miter lim="800000"/>
            <a:headEnd/>
            <a:tailEnd/>
          </a:ln>
          <a:effectLst/>
        </p:spPr>
        <p:txBody>
          <a:bodyPr wrap="none" anchor="ctr"/>
          <a:lstStyle/>
          <a:p>
            <a:endParaRPr lang="id-ID"/>
          </a:p>
        </p:txBody>
      </p:sp>
      <p:sp>
        <p:nvSpPr>
          <p:cNvPr id="23" name="AutoShape 12"/>
          <p:cNvSpPr>
            <a:spLocks noChangeArrowheads="1"/>
          </p:cNvSpPr>
          <p:nvPr/>
        </p:nvSpPr>
        <p:spPr bwMode="auto">
          <a:xfrm>
            <a:off x="685800" y="3405188"/>
            <a:ext cx="76200" cy="74612"/>
          </a:xfrm>
          <a:prstGeom prst="plus">
            <a:avLst>
              <a:gd name="adj" fmla="val 25000"/>
            </a:avLst>
          </a:prstGeom>
          <a:solidFill>
            <a:srgbClr val="FF3300"/>
          </a:solidFill>
          <a:ln w="19050">
            <a:solidFill>
              <a:schemeClr val="bg1"/>
            </a:solidFill>
            <a:miter lim="800000"/>
            <a:headEnd/>
            <a:tailEnd/>
          </a:ln>
          <a:effectLst/>
        </p:spPr>
        <p:txBody>
          <a:bodyPr wrap="none" anchor="ctr"/>
          <a:lstStyle/>
          <a:p>
            <a:endParaRPr lang="id-ID"/>
          </a:p>
        </p:txBody>
      </p:sp>
      <p:sp>
        <p:nvSpPr>
          <p:cNvPr id="24" name="AutoShape 13"/>
          <p:cNvSpPr>
            <a:spLocks noChangeArrowheads="1"/>
          </p:cNvSpPr>
          <p:nvPr/>
        </p:nvSpPr>
        <p:spPr bwMode="auto">
          <a:xfrm>
            <a:off x="685800" y="4348163"/>
            <a:ext cx="76200" cy="74612"/>
          </a:xfrm>
          <a:prstGeom prst="plus">
            <a:avLst>
              <a:gd name="adj" fmla="val 25000"/>
            </a:avLst>
          </a:prstGeom>
          <a:solidFill>
            <a:srgbClr val="FF3300"/>
          </a:solidFill>
          <a:ln w="19050">
            <a:solidFill>
              <a:schemeClr val="bg1"/>
            </a:solidFill>
            <a:miter lim="800000"/>
            <a:headEnd/>
            <a:tailEnd/>
          </a:ln>
          <a:effectLst/>
        </p:spPr>
        <p:txBody>
          <a:bodyPr wrap="none" anchor="ctr"/>
          <a:lstStyle/>
          <a:p>
            <a:endParaRPr lang="id-ID"/>
          </a:p>
        </p:txBody>
      </p:sp>
      <p:sp>
        <p:nvSpPr>
          <p:cNvPr id="25" name="Text Box 14"/>
          <p:cNvSpPr txBox="1">
            <a:spLocks noChangeArrowheads="1"/>
          </p:cNvSpPr>
          <p:nvPr/>
        </p:nvSpPr>
        <p:spPr bwMode="auto">
          <a:xfrm>
            <a:off x="838200" y="5194300"/>
            <a:ext cx="8077200" cy="923330"/>
          </a:xfrm>
          <a:prstGeom prst="rect">
            <a:avLst/>
          </a:prstGeom>
          <a:noFill/>
          <a:ln w="9525">
            <a:noFill/>
            <a:miter lim="800000"/>
            <a:headEnd/>
            <a:tailEnd/>
          </a:ln>
          <a:effectLst/>
        </p:spPr>
        <p:txBody>
          <a:bodyPr>
            <a:spAutoFit/>
          </a:bodyPr>
          <a:lstStyle/>
          <a:p>
            <a:pPr>
              <a:spcBef>
                <a:spcPct val="50000"/>
              </a:spcBef>
            </a:pPr>
            <a:r>
              <a:rPr lang="en-US" b="1"/>
              <a:t>Mengoptimalkan struktur modal dilakukan dengan cara menambah dan atau mengurangi proporsi Debt (utang) sedemikian rupa sehingga  tercapai WACC  minimum atau Harga Saham maksimum </a:t>
            </a:r>
          </a:p>
        </p:txBody>
      </p:sp>
      <p:sp>
        <p:nvSpPr>
          <p:cNvPr id="26" name="AutoShape 15"/>
          <p:cNvSpPr>
            <a:spLocks noChangeArrowheads="1"/>
          </p:cNvSpPr>
          <p:nvPr/>
        </p:nvSpPr>
        <p:spPr bwMode="auto">
          <a:xfrm>
            <a:off x="685800" y="5348288"/>
            <a:ext cx="76200" cy="74612"/>
          </a:xfrm>
          <a:prstGeom prst="plus">
            <a:avLst>
              <a:gd name="adj" fmla="val 25000"/>
            </a:avLst>
          </a:prstGeom>
          <a:solidFill>
            <a:srgbClr val="FF3300"/>
          </a:solidFill>
          <a:ln w="19050">
            <a:solidFill>
              <a:schemeClr val="bg1"/>
            </a:solidFill>
            <a:miter lim="800000"/>
            <a:headEnd/>
            <a:tailEnd/>
          </a:ln>
          <a:effectLst/>
        </p:spPr>
        <p:txBody>
          <a:bodyPr wrap="none" anchor="ctr"/>
          <a:lstStyle/>
          <a:p>
            <a:endParaRPr lang="id-ID"/>
          </a:p>
        </p:txBody>
      </p:sp>
      <p:sp>
        <p:nvSpPr>
          <p:cNvPr id="27" name="Text Box 4"/>
          <p:cNvSpPr txBox="1">
            <a:spLocks noChangeArrowheads="1"/>
          </p:cNvSpPr>
          <p:nvPr/>
        </p:nvSpPr>
        <p:spPr bwMode="auto">
          <a:xfrm>
            <a:off x="500034" y="428604"/>
            <a:ext cx="8305800" cy="461665"/>
          </a:xfrm>
          <a:prstGeom prst="rect">
            <a:avLst/>
          </a:prstGeom>
          <a:noFill/>
          <a:ln w="9525">
            <a:noFill/>
            <a:miter lim="800000"/>
            <a:headEnd/>
            <a:tailEnd/>
          </a:ln>
          <a:effectLst/>
        </p:spPr>
        <p:txBody>
          <a:bodyPr>
            <a:spAutoFit/>
          </a:bodyPr>
          <a:lstStyle/>
          <a:p>
            <a:pPr>
              <a:spcBef>
                <a:spcPct val="50000"/>
              </a:spcBef>
            </a:pPr>
            <a:r>
              <a:rPr lang="id-ID" sz="2400" b="1" dirty="0" smtClean="0"/>
              <a:t>CAPITAL STRUCTURE TRADITIONAL THEORY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1000" fill="hold"/>
                                        <p:tgtEl>
                                          <p:spTgt spid="21"/>
                                        </p:tgtEl>
                                        <p:attrNameLst>
                                          <p:attrName>ppt_x</p:attrName>
                                        </p:attrNameLst>
                                      </p:cBhvr>
                                      <p:tavLst>
                                        <p:tav tm="0">
                                          <p:val>
                                            <p:strVal val="#ppt_x"/>
                                          </p:val>
                                        </p:tav>
                                        <p:tav tm="100000">
                                          <p:val>
                                            <p:strVal val="#ppt_x"/>
                                          </p:val>
                                        </p:tav>
                                      </p:tavLst>
                                    </p:anim>
                                    <p:anim calcmode="lin" valueType="num">
                                      <p:cBhvr additive="base">
                                        <p:cTn id="14" dur="1000" fill="hold"/>
                                        <p:tgtEl>
                                          <p:spTgt spid="2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1000" fill="hold"/>
                                        <p:tgtEl>
                                          <p:spTgt spid="17"/>
                                        </p:tgtEl>
                                        <p:attrNameLst>
                                          <p:attrName>ppt_x</p:attrName>
                                        </p:attrNameLst>
                                      </p:cBhvr>
                                      <p:tavLst>
                                        <p:tav tm="0">
                                          <p:val>
                                            <p:strVal val="#ppt_x"/>
                                          </p:val>
                                        </p:tav>
                                        <p:tav tm="100000">
                                          <p:val>
                                            <p:strVal val="#ppt_x"/>
                                          </p:val>
                                        </p:tav>
                                      </p:tavLst>
                                    </p:anim>
                                    <p:anim calcmode="lin" valueType="num">
                                      <p:cBhvr additive="base">
                                        <p:cTn id="18"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1000" fill="hold"/>
                                        <p:tgtEl>
                                          <p:spTgt spid="22"/>
                                        </p:tgtEl>
                                        <p:attrNameLst>
                                          <p:attrName>ppt_x</p:attrName>
                                        </p:attrNameLst>
                                      </p:cBhvr>
                                      <p:tavLst>
                                        <p:tav tm="0">
                                          <p:val>
                                            <p:strVal val="#ppt_x"/>
                                          </p:val>
                                        </p:tav>
                                        <p:tav tm="100000">
                                          <p:val>
                                            <p:strVal val="#ppt_x"/>
                                          </p:val>
                                        </p:tav>
                                      </p:tavLst>
                                    </p:anim>
                                    <p:anim calcmode="lin" valueType="num">
                                      <p:cBhvr additive="base">
                                        <p:cTn id="24" dur="1000" fill="hold"/>
                                        <p:tgtEl>
                                          <p:spTgt spid="2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1000" fill="hold"/>
                                        <p:tgtEl>
                                          <p:spTgt spid="18"/>
                                        </p:tgtEl>
                                        <p:attrNameLst>
                                          <p:attrName>ppt_x</p:attrName>
                                        </p:attrNameLst>
                                      </p:cBhvr>
                                      <p:tavLst>
                                        <p:tav tm="0">
                                          <p:val>
                                            <p:strVal val="#ppt_x"/>
                                          </p:val>
                                        </p:tav>
                                        <p:tav tm="100000">
                                          <p:val>
                                            <p:strVal val="#ppt_x"/>
                                          </p:val>
                                        </p:tav>
                                      </p:tavLst>
                                    </p:anim>
                                    <p:anim calcmode="lin" valueType="num">
                                      <p:cBhvr additive="base">
                                        <p:cTn id="28"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1000" fill="hold"/>
                                        <p:tgtEl>
                                          <p:spTgt spid="23"/>
                                        </p:tgtEl>
                                        <p:attrNameLst>
                                          <p:attrName>ppt_x</p:attrName>
                                        </p:attrNameLst>
                                      </p:cBhvr>
                                      <p:tavLst>
                                        <p:tav tm="0">
                                          <p:val>
                                            <p:strVal val="#ppt_x"/>
                                          </p:val>
                                        </p:tav>
                                        <p:tav tm="100000">
                                          <p:val>
                                            <p:strVal val="#ppt_x"/>
                                          </p:val>
                                        </p:tav>
                                      </p:tavLst>
                                    </p:anim>
                                    <p:anim calcmode="lin" valueType="num">
                                      <p:cBhvr additive="base">
                                        <p:cTn id="34" dur="10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1000" fill="hold"/>
                                        <p:tgtEl>
                                          <p:spTgt spid="19"/>
                                        </p:tgtEl>
                                        <p:attrNameLst>
                                          <p:attrName>ppt_x</p:attrName>
                                        </p:attrNameLst>
                                      </p:cBhvr>
                                      <p:tavLst>
                                        <p:tav tm="0">
                                          <p:val>
                                            <p:strVal val="#ppt_x"/>
                                          </p:val>
                                        </p:tav>
                                        <p:tav tm="100000">
                                          <p:val>
                                            <p:strVal val="#ppt_x"/>
                                          </p:val>
                                        </p:tav>
                                      </p:tavLst>
                                    </p:anim>
                                    <p:anim calcmode="lin" valueType="num">
                                      <p:cBhvr additive="base">
                                        <p:cTn id="38"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1000" fill="hold"/>
                                        <p:tgtEl>
                                          <p:spTgt spid="24"/>
                                        </p:tgtEl>
                                        <p:attrNameLst>
                                          <p:attrName>ppt_x</p:attrName>
                                        </p:attrNameLst>
                                      </p:cBhvr>
                                      <p:tavLst>
                                        <p:tav tm="0">
                                          <p:val>
                                            <p:strVal val="#ppt_x"/>
                                          </p:val>
                                        </p:tav>
                                        <p:tav tm="100000">
                                          <p:val>
                                            <p:strVal val="#ppt_x"/>
                                          </p:val>
                                        </p:tav>
                                      </p:tavLst>
                                    </p:anim>
                                    <p:anim calcmode="lin" valueType="num">
                                      <p:cBhvr additive="base">
                                        <p:cTn id="44"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ppt_x"/>
                                          </p:val>
                                        </p:tav>
                                        <p:tav tm="100000">
                                          <p:val>
                                            <p:strVal val="#ppt_x"/>
                                          </p:val>
                                        </p:tav>
                                      </p:tavLst>
                                    </p:anim>
                                    <p:anim calcmode="lin" valueType="num">
                                      <p:cBhvr additive="base">
                                        <p:cTn id="50" dur="10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1000" fill="hold"/>
                                        <p:tgtEl>
                                          <p:spTgt spid="25"/>
                                        </p:tgtEl>
                                        <p:attrNameLst>
                                          <p:attrName>ppt_x</p:attrName>
                                        </p:attrNameLst>
                                      </p:cBhvr>
                                      <p:tavLst>
                                        <p:tav tm="0">
                                          <p:val>
                                            <p:strVal val="#ppt_x"/>
                                          </p:val>
                                        </p:tav>
                                        <p:tav tm="100000">
                                          <p:val>
                                            <p:strVal val="#ppt_x"/>
                                          </p:val>
                                        </p:tav>
                                      </p:tavLst>
                                    </p:anim>
                                    <p:anim calcmode="lin" valueType="num">
                                      <p:cBhvr additive="base">
                                        <p:cTn id="54" dur="1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1000" fill="hold"/>
                                        <p:tgtEl>
                                          <p:spTgt spid="27"/>
                                        </p:tgtEl>
                                        <p:attrNameLst>
                                          <p:attrName>ppt_x</p:attrName>
                                        </p:attrNameLst>
                                      </p:cBhvr>
                                      <p:tavLst>
                                        <p:tav tm="0">
                                          <p:val>
                                            <p:strVal val="#ppt_x"/>
                                          </p:val>
                                        </p:tav>
                                        <p:tav tm="100000">
                                          <p:val>
                                            <p:strVal val="#ppt_x"/>
                                          </p:val>
                                        </p:tav>
                                      </p:tavLst>
                                    </p:anim>
                                    <p:anim calcmode="lin" valueType="num">
                                      <p:cBhvr additive="base">
                                        <p:cTn id="60"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19" grpId="0" animBg="1"/>
      <p:bldP spid="21" grpId="0" animBg="1"/>
      <p:bldP spid="22" grpId="0" animBg="1"/>
      <p:bldP spid="23" grpId="0" animBg="1"/>
      <p:bldP spid="24" grpId="0" animBg="1"/>
      <p:bldP spid="25" grpId="0"/>
      <p:bldP spid="26" grpId="0" animBg="1"/>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04800" y="1454150"/>
            <a:ext cx="8305800" cy="779463"/>
          </a:xfrm>
          <a:prstGeom prst="rect">
            <a:avLst/>
          </a:prstGeom>
          <a:noFill/>
          <a:ln w="9525">
            <a:noFill/>
            <a:miter lim="800000"/>
            <a:headEnd/>
            <a:tailEnd/>
          </a:ln>
          <a:effectLst/>
        </p:spPr>
        <p:txBody>
          <a:bodyPr>
            <a:spAutoFit/>
          </a:bodyPr>
          <a:lstStyle/>
          <a:p>
            <a:pPr>
              <a:spcBef>
                <a:spcPct val="50000"/>
              </a:spcBef>
            </a:pPr>
            <a:r>
              <a:rPr lang="en-US" b="1" dirty="0"/>
              <a:t>ASUMSI </a:t>
            </a:r>
          </a:p>
          <a:p>
            <a:pPr>
              <a:spcBef>
                <a:spcPct val="50000"/>
              </a:spcBef>
            </a:pPr>
            <a:r>
              <a:rPr lang="sv-SE" b="1" dirty="0"/>
              <a:t>Franco Modigliani dan Merton Miller</a:t>
            </a:r>
            <a:r>
              <a:rPr lang="sv-SE" dirty="0"/>
              <a:t> mengasumsikan :</a:t>
            </a:r>
            <a:endParaRPr lang="en-US" dirty="0"/>
          </a:p>
        </p:txBody>
      </p:sp>
      <p:sp>
        <p:nvSpPr>
          <p:cNvPr id="2053" name="AutoShape 5"/>
          <p:cNvSpPr>
            <a:spLocks noChangeArrowheads="1"/>
          </p:cNvSpPr>
          <p:nvPr/>
        </p:nvSpPr>
        <p:spPr bwMode="auto">
          <a:xfrm>
            <a:off x="381000" y="2311400"/>
            <a:ext cx="152400" cy="152400"/>
          </a:xfrm>
          <a:prstGeom prst="plus">
            <a:avLst>
              <a:gd name="adj" fmla="val 25000"/>
            </a:avLst>
          </a:prstGeom>
          <a:solidFill>
            <a:srgbClr val="FF3300"/>
          </a:solidFill>
          <a:ln w="9525">
            <a:solidFill>
              <a:schemeClr val="bg1"/>
            </a:solidFill>
            <a:miter lim="800000"/>
            <a:headEnd/>
            <a:tailEnd/>
          </a:ln>
          <a:effectLst/>
        </p:spPr>
        <p:txBody>
          <a:bodyPr wrap="none" anchor="ctr"/>
          <a:lstStyle/>
          <a:p>
            <a:endParaRPr lang="id-ID"/>
          </a:p>
        </p:txBody>
      </p:sp>
      <p:sp>
        <p:nvSpPr>
          <p:cNvPr id="2054" name="Text Box 6"/>
          <p:cNvSpPr txBox="1">
            <a:spLocks noChangeArrowheads="1"/>
          </p:cNvSpPr>
          <p:nvPr/>
        </p:nvSpPr>
        <p:spPr bwMode="auto">
          <a:xfrm>
            <a:off x="622300" y="2209800"/>
            <a:ext cx="8153400" cy="336550"/>
          </a:xfrm>
          <a:prstGeom prst="rect">
            <a:avLst/>
          </a:prstGeom>
          <a:noFill/>
          <a:ln w="9525">
            <a:noFill/>
            <a:miter lim="800000"/>
            <a:headEnd/>
            <a:tailEnd/>
          </a:ln>
          <a:effectLst/>
        </p:spPr>
        <p:txBody>
          <a:bodyPr>
            <a:spAutoFit/>
          </a:bodyPr>
          <a:lstStyle/>
          <a:p>
            <a:pPr>
              <a:spcBef>
                <a:spcPct val="50000"/>
              </a:spcBef>
            </a:pPr>
            <a:r>
              <a:rPr lang="sv-SE" sz="1600" b="1" dirty="0"/>
              <a:t>Business Risk diukur dengan Standard Deviation dari Expected EBIT (</a:t>
            </a:r>
            <a:r>
              <a:rPr lang="en-US" sz="1600" b="1" dirty="0">
                <a:sym typeface="Symbol" pitchFamily="18" charset="2"/>
              </a:rPr>
              <a:t></a:t>
            </a:r>
            <a:r>
              <a:rPr lang="sv-SE" sz="1600" b="1" baseline="-25000" dirty="0"/>
              <a:t>EBIT</a:t>
            </a:r>
            <a:r>
              <a:rPr lang="sv-SE" sz="1600" b="1" dirty="0"/>
              <a:t> ) </a:t>
            </a:r>
            <a:endParaRPr lang="en-US" sz="1600" b="1" dirty="0"/>
          </a:p>
        </p:txBody>
      </p:sp>
      <p:sp>
        <p:nvSpPr>
          <p:cNvPr id="2055" name="AutoShape 7"/>
          <p:cNvSpPr>
            <a:spLocks noChangeArrowheads="1"/>
          </p:cNvSpPr>
          <p:nvPr/>
        </p:nvSpPr>
        <p:spPr bwMode="auto">
          <a:xfrm>
            <a:off x="381000" y="2692400"/>
            <a:ext cx="152400" cy="152400"/>
          </a:xfrm>
          <a:prstGeom prst="plus">
            <a:avLst>
              <a:gd name="adj" fmla="val 25000"/>
            </a:avLst>
          </a:prstGeom>
          <a:solidFill>
            <a:srgbClr val="FF3300"/>
          </a:solidFill>
          <a:ln w="9525">
            <a:solidFill>
              <a:schemeClr val="bg1"/>
            </a:solidFill>
            <a:miter lim="800000"/>
            <a:headEnd/>
            <a:tailEnd/>
          </a:ln>
          <a:effectLst/>
        </p:spPr>
        <p:txBody>
          <a:bodyPr wrap="none" anchor="ctr"/>
          <a:lstStyle/>
          <a:p>
            <a:endParaRPr lang="id-ID"/>
          </a:p>
        </p:txBody>
      </p:sp>
      <p:sp>
        <p:nvSpPr>
          <p:cNvPr id="2056" name="Text Box 8"/>
          <p:cNvSpPr txBox="1">
            <a:spLocks noChangeArrowheads="1"/>
          </p:cNvSpPr>
          <p:nvPr/>
        </p:nvSpPr>
        <p:spPr bwMode="auto">
          <a:xfrm>
            <a:off x="622300" y="2590800"/>
            <a:ext cx="8153400" cy="584775"/>
          </a:xfrm>
          <a:prstGeom prst="rect">
            <a:avLst/>
          </a:prstGeom>
          <a:noFill/>
          <a:ln w="9525">
            <a:noFill/>
            <a:miter lim="800000"/>
            <a:headEnd/>
            <a:tailEnd/>
          </a:ln>
          <a:effectLst/>
        </p:spPr>
        <p:txBody>
          <a:bodyPr>
            <a:spAutoFit/>
          </a:bodyPr>
          <a:lstStyle/>
          <a:p>
            <a:pPr>
              <a:spcBef>
                <a:spcPct val="50000"/>
              </a:spcBef>
            </a:pPr>
            <a:r>
              <a:rPr lang="en-US" sz="1600" b="1" dirty="0"/>
              <a:t>Investor </a:t>
            </a:r>
            <a:r>
              <a:rPr lang="en-US" sz="1600" b="1" dirty="0" err="1"/>
              <a:t>mempunyai</a:t>
            </a:r>
            <a:r>
              <a:rPr lang="en-US" sz="1600" b="1" dirty="0"/>
              <a:t> </a:t>
            </a:r>
            <a:r>
              <a:rPr lang="en-US" sz="1600" b="1" dirty="0" err="1"/>
              <a:t>kesamaan</a:t>
            </a:r>
            <a:r>
              <a:rPr lang="en-US" sz="1600" b="1" dirty="0"/>
              <a:t> Expected Earning and corporate risk. </a:t>
            </a:r>
            <a:r>
              <a:rPr lang="en-US" sz="1600" b="1" dirty="0" err="1"/>
              <a:t>Ini</a:t>
            </a:r>
            <a:r>
              <a:rPr lang="en-US" sz="1600" b="1" dirty="0"/>
              <a:t> </a:t>
            </a:r>
            <a:r>
              <a:rPr lang="en-US" sz="1600" b="1" dirty="0" err="1"/>
              <a:t>berarti</a:t>
            </a:r>
            <a:r>
              <a:rPr lang="en-US" sz="1600" b="1" dirty="0"/>
              <a:t> </a:t>
            </a:r>
            <a:r>
              <a:rPr lang="en-US" sz="1600" b="1" dirty="0" err="1"/>
              <a:t>setiap</a:t>
            </a:r>
            <a:r>
              <a:rPr lang="en-US" sz="1600" b="1" dirty="0"/>
              <a:t> investor </a:t>
            </a:r>
            <a:r>
              <a:rPr lang="en-US" sz="1600" b="1" dirty="0" err="1"/>
              <a:t>mempunyai</a:t>
            </a:r>
            <a:r>
              <a:rPr lang="en-US" sz="1600" b="1" dirty="0"/>
              <a:t> set </a:t>
            </a:r>
            <a:r>
              <a:rPr lang="en-US" sz="1600" b="1" dirty="0" err="1"/>
              <a:t>informasi</a:t>
            </a:r>
            <a:r>
              <a:rPr lang="en-US" sz="1600" b="1" dirty="0"/>
              <a:t> yang </a:t>
            </a:r>
            <a:r>
              <a:rPr lang="en-US" sz="1600" b="1" dirty="0" err="1"/>
              <a:t>sama</a:t>
            </a:r>
            <a:r>
              <a:rPr lang="en-US" sz="1600" b="1" dirty="0"/>
              <a:t> </a:t>
            </a:r>
            <a:r>
              <a:rPr lang="en-US" sz="1600" b="1" dirty="0" err="1"/>
              <a:t>terhadap</a:t>
            </a:r>
            <a:r>
              <a:rPr lang="en-US" sz="1600" b="1" dirty="0"/>
              <a:t> </a:t>
            </a:r>
            <a:r>
              <a:rPr lang="en-US" sz="1600" b="1" dirty="0" err="1"/>
              <a:t>sesuatu</a:t>
            </a:r>
            <a:r>
              <a:rPr lang="en-US" sz="1600" b="1" dirty="0"/>
              <a:t> </a:t>
            </a:r>
            <a:r>
              <a:rPr lang="en-US" sz="1600" b="1" dirty="0" err="1"/>
              <a:t>perusahaan</a:t>
            </a:r>
            <a:r>
              <a:rPr lang="en-US" sz="1600" b="1" dirty="0"/>
              <a:t> </a:t>
            </a:r>
            <a:r>
              <a:rPr lang="en-US" sz="1600" b="1" dirty="0" err="1"/>
              <a:t>tertentu</a:t>
            </a:r>
            <a:r>
              <a:rPr lang="en-US" sz="1600" b="1" dirty="0"/>
              <a:t>.</a:t>
            </a:r>
            <a:r>
              <a:rPr lang="en-US" sz="1600" dirty="0"/>
              <a:t> </a:t>
            </a:r>
          </a:p>
        </p:txBody>
      </p:sp>
      <p:sp>
        <p:nvSpPr>
          <p:cNvPr id="2057" name="AutoShape 9"/>
          <p:cNvSpPr>
            <a:spLocks noChangeArrowheads="1"/>
          </p:cNvSpPr>
          <p:nvPr/>
        </p:nvSpPr>
        <p:spPr bwMode="auto">
          <a:xfrm>
            <a:off x="381000" y="3606800"/>
            <a:ext cx="152400" cy="152400"/>
          </a:xfrm>
          <a:prstGeom prst="plus">
            <a:avLst>
              <a:gd name="adj" fmla="val 25000"/>
            </a:avLst>
          </a:prstGeom>
          <a:solidFill>
            <a:srgbClr val="FF3300"/>
          </a:solidFill>
          <a:ln w="9525">
            <a:solidFill>
              <a:schemeClr val="bg1"/>
            </a:solidFill>
            <a:miter lim="800000"/>
            <a:headEnd/>
            <a:tailEnd/>
          </a:ln>
          <a:effectLst/>
        </p:spPr>
        <p:txBody>
          <a:bodyPr wrap="none" anchor="ctr"/>
          <a:lstStyle/>
          <a:p>
            <a:endParaRPr lang="id-ID"/>
          </a:p>
        </p:txBody>
      </p:sp>
      <p:sp>
        <p:nvSpPr>
          <p:cNvPr id="2058" name="Text Box 10"/>
          <p:cNvSpPr txBox="1">
            <a:spLocks noChangeArrowheads="1"/>
          </p:cNvSpPr>
          <p:nvPr/>
        </p:nvSpPr>
        <p:spPr bwMode="auto">
          <a:xfrm>
            <a:off x="622300" y="3505200"/>
            <a:ext cx="8153400" cy="1314450"/>
          </a:xfrm>
          <a:prstGeom prst="rect">
            <a:avLst/>
          </a:prstGeom>
          <a:noFill/>
          <a:ln w="9525">
            <a:noFill/>
            <a:miter lim="800000"/>
            <a:headEnd/>
            <a:tailEnd/>
          </a:ln>
          <a:effectLst/>
        </p:spPr>
        <p:txBody>
          <a:bodyPr>
            <a:spAutoFit/>
          </a:bodyPr>
          <a:lstStyle/>
          <a:p>
            <a:r>
              <a:rPr lang="en-US" sz="1600" b="1" dirty="0" err="1"/>
              <a:t>Obligasi</a:t>
            </a:r>
            <a:r>
              <a:rPr lang="en-US" sz="1600" b="1" dirty="0"/>
              <a:t> </a:t>
            </a:r>
            <a:r>
              <a:rPr lang="en-US" sz="1600" b="1" dirty="0" err="1"/>
              <a:t>dan</a:t>
            </a:r>
            <a:r>
              <a:rPr lang="en-US" sz="1600" b="1" dirty="0"/>
              <a:t> </a:t>
            </a:r>
            <a:r>
              <a:rPr lang="en-US" sz="1600" b="1" dirty="0" err="1"/>
              <a:t>saham</a:t>
            </a:r>
            <a:r>
              <a:rPr lang="en-US" sz="1600" b="1" dirty="0"/>
              <a:t> </a:t>
            </a:r>
            <a:r>
              <a:rPr lang="en-US" sz="1600" b="1" dirty="0" err="1"/>
              <a:t>biasa</a:t>
            </a:r>
            <a:r>
              <a:rPr lang="en-US" sz="1600" b="1" dirty="0"/>
              <a:t> </a:t>
            </a:r>
            <a:r>
              <a:rPr lang="en-US" sz="1600" b="1" dirty="0" err="1"/>
              <a:t>diperdagangkan</a:t>
            </a:r>
            <a:r>
              <a:rPr lang="en-US" sz="1600" b="1" dirty="0"/>
              <a:t> </a:t>
            </a:r>
            <a:r>
              <a:rPr lang="en-US" sz="1600" b="1" dirty="0" err="1"/>
              <a:t>di</a:t>
            </a:r>
            <a:r>
              <a:rPr lang="en-US" sz="1600" b="1" dirty="0"/>
              <a:t> </a:t>
            </a:r>
            <a:r>
              <a:rPr lang="en-US" sz="1600" b="1" dirty="0" err="1"/>
              <a:t>pasar</a:t>
            </a:r>
            <a:r>
              <a:rPr lang="en-US" sz="1600" b="1" dirty="0"/>
              <a:t> modal </a:t>
            </a:r>
            <a:r>
              <a:rPr lang="en-US" sz="1600" b="1" dirty="0" err="1"/>
              <a:t>persaingan</a:t>
            </a:r>
            <a:r>
              <a:rPr lang="en-US" sz="1600" b="1" dirty="0"/>
              <a:t> </a:t>
            </a:r>
            <a:r>
              <a:rPr lang="en-US" sz="1600" b="1" dirty="0" err="1"/>
              <a:t>sempurna</a:t>
            </a:r>
            <a:r>
              <a:rPr lang="en-US" sz="1600" b="1" dirty="0"/>
              <a:t>, yang </a:t>
            </a:r>
            <a:r>
              <a:rPr lang="en-US" sz="1600" b="1" dirty="0" err="1"/>
              <a:t>berarti</a:t>
            </a:r>
            <a:r>
              <a:rPr lang="en-US" sz="1600" b="1" dirty="0"/>
              <a:t> </a:t>
            </a:r>
            <a:r>
              <a:rPr lang="sv-SE" sz="1600" b="1" dirty="0"/>
              <a:t>dalam perdagangan obligasi dan saham  :</a:t>
            </a:r>
          </a:p>
          <a:p>
            <a:pPr>
              <a:buFontTx/>
              <a:buChar char="•"/>
            </a:pPr>
            <a:r>
              <a:rPr lang="sv-SE" sz="1600" b="1" dirty="0"/>
              <a:t> Tidak ada biaya broker</a:t>
            </a:r>
          </a:p>
          <a:p>
            <a:pPr>
              <a:buFontTx/>
              <a:buChar char="•"/>
            </a:pPr>
            <a:r>
              <a:rPr lang="sv-SE" sz="1600" b="1" dirty="0"/>
              <a:t> Setiap investor dapat meminjam dan meminjamkan dana pada  suku</a:t>
            </a:r>
          </a:p>
          <a:p>
            <a:r>
              <a:rPr lang="sv-SE" sz="1600" b="1" dirty="0"/>
              <a:t>   bunga tidak berisiko  (risk free return)            	   	</a:t>
            </a:r>
            <a:endParaRPr lang="en-US" sz="1600" dirty="0"/>
          </a:p>
        </p:txBody>
      </p:sp>
      <p:sp>
        <p:nvSpPr>
          <p:cNvPr id="2059" name="AutoShape 11"/>
          <p:cNvSpPr>
            <a:spLocks noChangeArrowheads="1"/>
          </p:cNvSpPr>
          <p:nvPr/>
        </p:nvSpPr>
        <p:spPr bwMode="auto">
          <a:xfrm>
            <a:off x="381000" y="4978400"/>
            <a:ext cx="152400" cy="152400"/>
          </a:xfrm>
          <a:prstGeom prst="plus">
            <a:avLst>
              <a:gd name="adj" fmla="val 25000"/>
            </a:avLst>
          </a:prstGeom>
          <a:solidFill>
            <a:srgbClr val="FF3300"/>
          </a:solidFill>
          <a:ln w="9525">
            <a:solidFill>
              <a:schemeClr val="bg1"/>
            </a:solidFill>
            <a:miter lim="800000"/>
            <a:headEnd/>
            <a:tailEnd/>
          </a:ln>
          <a:effectLst/>
        </p:spPr>
        <p:txBody>
          <a:bodyPr wrap="none" anchor="ctr"/>
          <a:lstStyle/>
          <a:p>
            <a:endParaRPr lang="id-ID"/>
          </a:p>
        </p:txBody>
      </p:sp>
      <p:sp>
        <p:nvSpPr>
          <p:cNvPr id="2060" name="Text Box 12"/>
          <p:cNvSpPr txBox="1">
            <a:spLocks noChangeArrowheads="1"/>
          </p:cNvSpPr>
          <p:nvPr/>
        </p:nvSpPr>
        <p:spPr bwMode="auto">
          <a:xfrm>
            <a:off x="622300" y="4876800"/>
            <a:ext cx="8153400" cy="825500"/>
          </a:xfrm>
          <a:prstGeom prst="rect">
            <a:avLst/>
          </a:prstGeom>
          <a:noFill/>
          <a:ln w="9525">
            <a:noFill/>
            <a:miter lim="800000"/>
            <a:headEnd/>
            <a:tailEnd/>
          </a:ln>
          <a:effectLst/>
        </p:spPr>
        <p:txBody>
          <a:bodyPr>
            <a:spAutoFit/>
          </a:bodyPr>
          <a:lstStyle/>
          <a:p>
            <a:r>
              <a:rPr lang="sv-SE" sz="1600" b="1" dirty="0"/>
              <a:t>Cashflow perusahaan konstan secara terus menerus (perpectual) dengan demikian perusahaan mengalami pertumbuhan nol yang berarti pula EBIT yang diharapkan konstan.</a:t>
            </a:r>
            <a:r>
              <a:rPr lang="sv-SE" sz="1600" dirty="0"/>
              <a:t> </a:t>
            </a:r>
            <a:r>
              <a:rPr lang="sv-SE" sz="1600" b="1" dirty="0"/>
              <a:t>	   	</a:t>
            </a:r>
            <a:endParaRPr lang="en-US" sz="1600" b="1" dirty="0"/>
          </a:p>
        </p:txBody>
      </p:sp>
      <p:sp>
        <p:nvSpPr>
          <p:cNvPr id="2061" name="AutoShape 13"/>
          <p:cNvSpPr>
            <a:spLocks noChangeArrowheads="1"/>
          </p:cNvSpPr>
          <p:nvPr/>
        </p:nvSpPr>
        <p:spPr bwMode="auto">
          <a:xfrm>
            <a:off x="381000" y="5937250"/>
            <a:ext cx="152400" cy="152400"/>
          </a:xfrm>
          <a:prstGeom prst="plus">
            <a:avLst>
              <a:gd name="adj" fmla="val 25000"/>
            </a:avLst>
          </a:prstGeom>
          <a:solidFill>
            <a:srgbClr val="FF3300"/>
          </a:solidFill>
          <a:ln w="9525">
            <a:solidFill>
              <a:schemeClr val="bg1"/>
            </a:solidFill>
            <a:miter lim="800000"/>
            <a:headEnd/>
            <a:tailEnd/>
          </a:ln>
          <a:effectLst/>
        </p:spPr>
        <p:txBody>
          <a:bodyPr wrap="none" anchor="ctr"/>
          <a:lstStyle/>
          <a:p>
            <a:endParaRPr lang="id-ID"/>
          </a:p>
        </p:txBody>
      </p:sp>
      <p:sp>
        <p:nvSpPr>
          <p:cNvPr id="2062" name="Text Box 14"/>
          <p:cNvSpPr txBox="1">
            <a:spLocks noChangeArrowheads="1"/>
          </p:cNvSpPr>
          <p:nvPr/>
        </p:nvSpPr>
        <p:spPr bwMode="auto">
          <a:xfrm>
            <a:off x="622300" y="5835650"/>
            <a:ext cx="8153400" cy="336550"/>
          </a:xfrm>
          <a:prstGeom prst="rect">
            <a:avLst/>
          </a:prstGeom>
          <a:noFill/>
          <a:ln w="9525">
            <a:noFill/>
            <a:miter lim="800000"/>
            <a:headEnd/>
            <a:tailEnd/>
          </a:ln>
          <a:effectLst/>
        </p:spPr>
        <p:txBody>
          <a:bodyPr>
            <a:spAutoFit/>
          </a:bodyPr>
          <a:lstStyle/>
          <a:p>
            <a:r>
              <a:rPr lang="sv-SE" sz="1600" b="1" dirty="0"/>
              <a:t>Tidak ada pajak</a:t>
            </a:r>
            <a:endParaRPr lang="en-US" sz="1600" b="1" dirty="0"/>
          </a:p>
        </p:txBody>
      </p:sp>
      <p:sp>
        <p:nvSpPr>
          <p:cNvPr id="13" name="Text Box 4"/>
          <p:cNvSpPr txBox="1">
            <a:spLocks noChangeArrowheads="1"/>
          </p:cNvSpPr>
          <p:nvPr/>
        </p:nvSpPr>
        <p:spPr bwMode="auto">
          <a:xfrm>
            <a:off x="500034" y="428604"/>
            <a:ext cx="8305800" cy="461665"/>
          </a:xfrm>
          <a:prstGeom prst="rect">
            <a:avLst/>
          </a:prstGeom>
          <a:noFill/>
          <a:ln w="9525">
            <a:noFill/>
            <a:miter lim="800000"/>
            <a:headEnd/>
            <a:tailEnd/>
          </a:ln>
          <a:effectLst/>
        </p:spPr>
        <p:txBody>
          <a:bodyPr>
            <a:spAutoFit/>
          </a:bodyPr>
          <a:lstStyle/>
          <a:p>
            <a:pPr>
              <a:spcBef>
                <a:spcPct val="50000"/>
              </a:spcBef>
            </a:pPr>
            <a:r>
              <a:rPr lang="id-ID" sz="2400" b="1" dirty="0" smtClean="0"/>
              <a:t>CAPITAL STRUCTURE THEORY </a:t>
            </a:r>
            <a:r>
              <a:rPr lang="sv-SE" sz="2400" b="1" dirty="0" smtClean="0"/>
              <a:t>MODIGLIANI MILLER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1000" fill="hold"/>
                                        <p:tgtEl>
                                          <p:spTgt spid="2052"/>
                                        </p:tgtEl>
                                        <p:attrNameLst>
                                          <p:attrName>ppt_x</p:attrName>
                                        </p:attrNameLst>
                                      </p:cBhvr>
                                      <p:tavLst>
                                        <p:tav tm="0">
                                          <p:val>
                                            <p:strVal val="#ppt_x"/>
                                          </p:val>
                                        </p:tav>
                                        <p:tav tm="100000">
                                          <p:val>
                                            <p:strVal val="#ppt_x"/>
                                          </p:val>
                                        </p:tav>
                                      </p:tavLst>
                                    </p:anim>
                                    <p:anim calcmode="lin" valueType="num">
                                      <p:cBhvr additive="base">
                                        <p:cTn id="8" dur="10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1000" fill="hold"/>
                                        <p:tgtEl>
                                          <p:spTgt spid="2053"/>
                                        </p:tgtEl>
                                        <p:attrNameLst>
                                          <p:attrName>ppt_x</p:attrName>
                                        </p:attrNameLst>
                                      </p:cBhvr>
                                      <p:tavLst>
                                        <p:tav tm="0">
                                          <p:val>
                                            <p:strVal val="#ppt_x"/>
                                          </p:val>
                                        </p:tav>
                                        <p:tav tm="100000">
                                          <p:val>
                                            <p:strVal val="#ppt_x"/>
                                          </p:val>
                                        </p:tav>
                                      </p:tavLst>
                                    </p:anim>
                                    <p:anim calcmode="lin" valueType="num">
                                      <p:cBhvr additive="base">
                                        <p:cTn id="14" dur="1000" fill="hold"/>
                                        <p:tgtEl>
                                          <p:spTgt spid="205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1000" fill="hold"/>
                                        <p:tgtEl>
                                          <p:spTgt spid="2054"/>
                                        </p:tgtEl>
                                        <p:attrNameLst>
                                          <p:attrName>ppt_x</p:attrName>
                                        </p:attrNameLst>
                                      </p:cBhvr>
                                      <p:tavLst>
                                        <p:tav tm="0">
                                          <p:val>
                                            <p:strVal val="#ppt_x"/>
                                          </p:val>
                                        </p:tav>
                                        <p:tav tm="100000">
                                          <p:val>
                                            <p:strVal val="#ppt_x"/>
                                          </p:val>
                                        </p:tav>
                                      </p:tavLst>
                                    </p:anim>
                                    <p:anim calcmode="lin" valueType="num">
                                      <p:cBhvr additive="base">
                                        <p:cTn id="18" dur="10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55"/>
                                        </p:tgtEl>
                                        <p:attrNameLst>
                                          <p:attrName>style.visibility</p:attrName>
                                        </p:attrNameLst>
                                      </p:cBhvr>
                                      <p:to>
                                        <p:strVal val="visible"/>
                                      </p:to>
                                    </p:set>
                                    <p:anim calcmode="lin" valueType="num">
                                      <p:cBhvr additive="base">
                                        <p:cTn id="23" dur="1000" fill="hold"/>
                                        <p:tgtEl>
                                          <p:spTgt spid="2055"/>
                                        </p:tgtEl>
                                        <p:attrNameLst>
                                          <p:attrName>ppt_x</p:attrName>
                                        </p:attrNameLst>
                                      </p:cBhvr>
                                      <p:tavLst>
                                        <p:tav tm="0">
                                          <p:val>
                                            <p:strVal val="#ppt_x"/>
                                          </p:val>
                                        </p:tav>
                                        <p:tav tm="100000">
                                          <p:val>
                                            <p:strVal val="#ppt_x"/>
                                          </p:val>
                                        </p:tav>
                                      </p:tavLst>
                                    </p:anim>
                                    <p:anim calcmode="lin" valueType="num">
                                      <p:cBhvr additive="base">
                                        <p:cTn id="24" dur="1000" fill="hold"/>
                                        <p:tgtEl>
                                          <p:spTgt spid="205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56"/>
                                        </p:tgtEl>
                                        <p:attrNameLst>
                                          <p:attrName>style.visibility</p:attrName>
                                        </p:attrNameLst>
                                      </p:cBhvr>
                                      <p:to>
                                        <p:strVal val="visible"/>
                                      </p:to>
                                    </p:set>
                                    <p:anim calcmode="lin" valueType="num">
                                      <p:cBhvr additive="base">
                                        <p:cTn id="27" dur="1000" fill="hold"/>
                                        <p:tgtEl>
                                          <p:spTgt spid="2056"/>
                                        </p:tgtEl>
                                        <p:attrNameLst>
                                          <p:attrName>ppt_x</p:attrName>
                                        </p:attrNameLst>
                                      </p:cBhvr>
                                      <p:tavLst>
                                        <p:tav tm="0">
                                          <p:val>
                                            <p:strVal val="#ppt_x"/>
                                          </p:val>
                                        </p:tav>
                                        <p:tav tm="100000">
                                          <p:val>
                                            <p:strVal val="#ppt_x"/>
                                          </p:val>
                                        </p:tav>
                                      </p:tavLst>
                                    </p:anim>
                                    <p:anim calcmode="lin" valueType="num">
                                      <p:cBhvr additive="base">
                                        <p:cTn id="28" dur="1000" fill="hold"/>
                                        <p:tgtEl>
                                          <p:spTgt spid="205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57"/>
                                        </p:tgtEl>
                                        <p:attrNameLst>
                                          <p:attrName>style.visibility</p:attrName>
                                        </p:attrNameLst>
                                      </p:cBhvr>
                                      <p:to>
                                        <p:strVal val="visible"/>
                                      </p:to>
                                    </p:set>
                                    <p:anim calcmode="lin" valueType="num">
                                      <p:cBhvr additive="base">
                                        <p:cTn id="33" dur="1000" fill="hold"/>
                                        <p:tgtEl>
                                          <p:spTgt spid="2057"/>
                                        </p:tgtEl>
                                        <p:attrNameLst>
                                          <p:attrName>ppt_x</p:attrName>
                                        </p:attrNameLst>
                                      </p:cBhvr>
                                      <p:tavLst>
                                        <p:tav tm="0">
                                          <p:val>
                                            <p:strVal val="#ppt_x"/>
                                          </p:val>
                                        </p:tav>
                                        <p:tav tm="100000">
                                          <p:val>
                                            <p:strVal val="#ppt_x"/>
                                          </p:val>
                                        </p:tav>
                                      </p:tavLst>
                                    </p:anim>
                                    <p:anim calcmode="lin" valueType="num">
                                      <p:cBhvr additive="base">
                                        <p:cTn id="34" dur="1000" fill="hold"/>
                                        <p:tgtEl>
                                          <p:spTgt spid="205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058"/>
                                        </p:tgtEl>
                                        <p:attrNameLst>
                                          <p:attrName>style.visibility</p:attrName>
                                        </p:attrNameLst>
                                      </p:cBhvr>
                                      <p:to>
                                        <p:strVal val="visible"/>
                                      </p:to>
                                    </p:set>
                                    <p:anim calcmode="lin" valueType="num">
                                      <p:cBhvr additive="base">
                                        <p:cTn id="37" dur="1000" fill="hold"/>
                                        <p:tgtEl>
                                          <p:spTgt spid="2058"/>
                                        </p:tgtEl>
                                        <p:attrNameLst>
                                          <p:attrName>ppt_x</p:attrName>
                                        </p:attrNameLst>
                                      </p:cBhvr>
                                      <p:tavLst>
                                        <p:tav tm="0">
                                          <p:val>
                                            <p:strVal val="#ppt_x"/>
                                          </p:val>
                                        </p:tav>
                                        <p:tav tm="100000">
                                          <p:val>
                                            <p:strVal val="#ppt_x"/>
                                          </p:val>
                                        </p:tav>
                                      </p:tavLst>
                                    </p:anim>
                                    <p:anim calcmode="lin" valueType="num">
                                      <p:cBhvr additive="base">
                                        <p:cTn id="38" dur="1000" fill="hold"/>
                                        <p:tgtEl>
                                          <p:spTgt spid="205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59"/>
                                        </p:tgtEl>
                                        <p:attrNameLst>
                                          <p:attrName>style.visibility</p:attrName>
                                        </p:attrNameLst>
                                      </p:cBhvr>
                                      <p:to>
                                        <p:strVal val="visible"/>
                                      </p:to>
                                    </p:set>
                                    <p:anim calcmode="lin" valueType="num">
                                      <p:cBhvr additive="base">
                                        <p:cTn id="43" dur="1000" fill="hold"/>
                                        <p:tgtEl>
                                          <p:spTgt spid="2059"/>
                                        </p:tgtEl>
                                        <p:attrNameLst>
                                          <p:attrName>ppt_x</p:attrName>
                                        </p:attrNameLst>
                                      </p:cBhvr>
                                      <p:tavLst>
                                        <p:tav tm="0">
                                          <p:val>
                                            <p:strVal val="0-#ppt_w/2"/>
                                          </p:val>
                                        </p:tav>
                                        <p:tav tm="100000">
                                          <p:val>
                                            <p:strVal val="#ppt_x"/>
                                          </p:val>
                                        </p:tav>
                                      </p:tavLst>
                                    </p:anim>
                                    <p:anim calcmode="lin" valueType="num">
                                      <p:cBhvr additive="base">
                                        <p:cTn id="44" dur="1000" fill="hold"/>
                                        <p:tgtEl>
                                          <p:spTgt spid="2059"/>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2060"/>
                                        </p:tgtEl>
                                        <p:attrNameLst>
                                          <p:attrName>style.visibility</p:attrName>
                                        </p:attrNameLst>
                                      </p:cBhvr>
                                      <p:to>
                                        <p:strVal val="visible"/>
                                      </p:to>
                                    </p:set>
                                    <p:anim calcmode="lin" valueType="num">
                                      <p:cBhvr additive="base">
                                        <p:cTn id="47" dur="1000" fill="hold"/>
                                        <p:tgtEl>
                                          <p:spTgt spid="2060"/>
                                        </p:tgtEl>
                                        <p:attrNameLst>
                                          <p:attrName>ppt_x</p:attrName>
                                        </p:attrNameLst>
                                      </p:cBhvr>
                                      <p:tavLst>
                                        <p:tav tm="0">
                                          <p:val>
                                            <p:strVal val="0-#ppt_w/2"/>
                                          </p:val>
                                        </p:tav>
                                        <p:tav tm="100000">
                                          <p:val>
                                            <p:strVal val="#ppt_x"/>
                                          </p:val>
                                        </p:tav>
                                      </p:tavLst>
                                    </p:anim>
                                    <p:anim calcmode="lin" valueType="num">
                                      <p:cBhvr additive="base">
                                        <p:cTn id="48" dur="1000" fill="hold"/>
                                        <p:tgtEl>
                                          <p:spTgt spid="2060"/>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061"/>
                                        </p:tgtEl>
                                        <p:attrNameLst>
                                          <p:attrName>style.visibility</p:attrName>
                                        </p:attrNameLst>
                                      </p:cBhvr>
                                      <p:to>
                                        <p:strVal val="visible"/>
                                      </p:to>
                                    </p:set>
                                    <p:anim calcmode="lin" valueType="num">
                                      <p:cBhvr additive="base">
                                        <p:cTn id="53" dur="1000" fill="hold"/>
                                        <p:tgtEl>
                                          <p:spTgt spid="2061"/>
                                        </p:tgtEl>
                                        <p:attrNameLst>
                                          <p:attrName>ppt_x</p:attrName>
                                        </p:attrNameLst>
                                      </p:cBhvr>
                                      <p:tavLst>
                                        <p:tav tm="0">
                                          <p:val>
                                            <p:strVal val="0-#ppt_w/2"/>
                                          </p:val>
                                        </p:tav>
                                        <p:tav tm="100000">
                                          <p:val>
                                            <p:strVal val="#ppt_x"/>
                                          </p:val>
                                        </p:tav>
                                      </p:tavLst>
                                    </p:anim>
                                    <p:anim calcmode="lin" valueType="num">
                                      <p:cBhvr additive="base">
                                        <p:cTn id="54" dur="1000" fill="hold"/>
                                        <p:tgtEl>
                                          <p:spTgt spid="2061"/>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2062"/>
                                        </p:tgtEl>
                                        <p:attrNameLst>
                                          <p:attrName>style.visibility</p:attrName>
                                        </p:attrNameLst>
                                      </p:cBhvr>
                                      <p:to>
                                        <p:strVal val="visible"/>
                                      </p:to>
                                    </p:set>
                                    <p:anim calcmode="lin" valueType="num">
                                      <p:cBhvr additive="base">
                                        <p:cTn id="57" dur="1000" fill="hold"/>
                                        <p:tgtEl>
                                          <p:spTgt spid="2062"/>
                                        </p:tgtEl>
                                        <p:attrNameLst>
                                          <p:attrName>ppt_x</p:attrName>
                                        </p:attrNameLst>
                                      </p:cBhvr>
                                      <p:tavLst>
                                        <p:tav tm="0">
                                          <p:val>
                                            <p:strVal val="0-#ppt_w/2"/>
                                          </p:val>
                                        </p:tav>
                                        <p:tav tm="100000">
                                          <p:val>
                                            <p:strVal val="#ppt_x"/>
                                          </p:val>
                                        </p:tav>
                                      </p:tavLst>
                                    </p:anim>
                                    <p:anim calcmode="lin" valueType="num">
                                      <p:cBhvr additive="base">
                                        <p:cTn id="58" dur="1000" fill="hold"/>
                                        <p:tgtEl>
                                          <p:spTgt spid="2062"/>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1000" fill="hold"/>
                                        <p:tgtEl>
                                          <p:spTgt spid="13"/>
                                        </p:tgtEl>
                                        <p:attrNameLst>
                                          <p:attrName>ppt_x</p:attrName>
                                        </p:attrNameLst>
                                      </p:cBhvr>
                                      <p:tavLst>
                                        <p:tav tm="0">
                                          <p:val>
                                            <p:strVal val="#ppt_x"/>
                                          </p:val>
                                        </p:tav>
                                        <p:tav tm="100000">
                                          <p:val>
                                            <p:strVal val="#ppt_x"/>
                                          </p:val>
                                        </p:tav>
                                      </p:tavLst>
                                    </p:anim>
                                    <p:anim calcmode="lin" valueType="num">
                                      <p:cBhvr additive="base">
                                        <p:cTn id="6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animBg="1"/>
      <p:bldP spid="2054" grpId="0"/>
      <p:bldP spid="2055" grpId="0" animBg="1"/>
      <p:bldP spid="2056" grpId="0"/>
      <p:bldP spid="2057" grpId="0" animBg="1"/>
      <p:bldP spid="2058" grpId="0"/>
      <p:bldP spid="2059" grpId="0" animBg="1"/>
      <p:bldP spid="2060" grpId="0"/>
      <p:bldP spid="2061" grpId="0" animBg="1"/>
      <p:bldP spid="206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762000" y="2057400"/>
            <a:ext cx="8077200" cy="641350"/>
          </a:xfrm>
          <a:prstGeom prst="rect">
            <a:avLst/>
          </a:prstGeom>
          <a:noFill/>
          <a:ln w="9525">
            <a:noFill/>
            <a:miter lim="800000"/>
            <a:headEnd/>
            <a:tailEnd/>
          </a:ln>
          <a:effectLst/>
        </p:spPr>
        <p:txBody>
          <a:bodyPr>
            <a:spAutoFit/>
          </a:bodyPr>
          <a:lstStyle/>
          <a:p>
            <a:pPr>
              <a:spcBef>
                <a:spcPct val="50000"/>
              </a:spcBef>
            </a:pPr>
            <a:r>
              <a:rPr lang="en-US" b="1" dirty="0"/>
              <a:t>MM  </a:t>
            </a:r>
            <a:r>
              <a:rPr lang="en-US" b="1" dirty="0" err="1"/>
              <a:t>menggunakan</a:t>
            </a:r>
            <a:r>
              <a:rPr lang="en-US" b="1" dirty="0"/>
              <a:t> corporate tax (</a:t>
            </a:r>
            <a:r>
              <a:rPr lang="en-US" b="1" dirty="0" err="1"/>
              <a:t>pajak</a:t>
            </a:r>
            <a:r>
              <a:rPr lang="en-US" b="1" dirty="0"/>
              <a:t> </a:t>
            </a:r>
            <a:r>
              <a:rPr lang="en-US" b="1" dirty="0" err="1"/>
              <a:t>perusahaan</a:t>
            </a:r>
            <a:r>
              <a:rPr lang="en-US" b="1" dirty="0"/>
              <a:t>) </a:t>
            </a:r>
            <a:r>
              <a:rPr lang="en-US" b="1" dirty="0" err="1"/>
              <a:t>dan</a:t>
            </a:r>
            <a:r>
              <a:rPr lang="en-US" b="1" dirty="0"/>
              <a:t> </a:t>
            </a:r>
            <a:r>
              <a:rPr lang="en-US" b="1" dirty="0" err="1"/>
              <a:t>mengabaikan</a:t>
            </a:r>
            <a:r>
              <a:rPr lang="en-US" b="1" dirty="0"/>
              <a:t> personal taxes (</a:t>
            </a:r>
            <a:r>
              <a:rPr lang="en-US" b="1" dirty="0" err="1"/>
              <a:t>pajak</a:t>
            </a:r>
            <a:r>
              <a:rPr lang="en-US" b="1" dirty="0"/>
              <a:t> </a:t>
            </a:r>
            <a:r>
              <a:rPr lang="en-US" b="1" dirty="0" err="1"/>
              <a:t>perorangan</a:t>
            </a:r>
            <a:r>
              <a:rPr lang="en-US" b="1" dirty="0"/>
              <a:t>)</a:t>
            </a:r>
          </a:p>
        </p:txBody>
      </p:sp>
      <p:sp>
        <p:nvSpPr>
          <p:cNvPr id="5" name="Text Box 5"/>
          <p:cNvSpPr txBox="1">
            <a:spLocks noChangeArrowheads="1"/>
          </p:cNvSpPr>
          <p:nvPr/>
        </p:nvSpPr>
        <p:spPr bwMode="auto">
          <a:xfrm>
            <a:off x="457200" y="1600200"/>
            <a:ext cx="8458200" cy="366713"/>
          </a:xfrm>
          <a:prstGeom prst="rect">
            <a:avLst/>
          </a:prstGeom>
          <a:noFill/>
          <a:ln w="9525">
            <a:noFill/>
            <a:miter lim="800000"/>
            <a:headEnd/>
            <a:tailEnd/>
          </a:ln>
          <a:effectLst/>
        </p:spPr>
        <p:txBody>
          <a:bodyPr>
            <a:spAutoFit/>
          </a:bodyPr>
          <a:lstStyle/>
          <a:p>
            <a:pPr>
              <a:spcBef>
                <a:spcPct val="50000"/>
              </a:spcBef>
            </a:pPr>
            <a:r>
              <a:rPr lang="en-US" b="1"/>
              <a:t>ASUMSI </a:t>
            </a:r>
          </a:p>
        </p:txBody>
      </p:sp>
      <p:sp>
        <p:nvSpPr>
          <p:cNvPr id="6" name="Text Box 6"/>
          <p:cNvSpPr txBox="1">
            <a:spLocks noChangeArrowheads="1"/>
          </p:cNvSpPr>
          <p:nvPr/>
        </p:nvSpPr>
        <p:spPr bwMode="auto">
          <a:xfrm>
            <a:off x="457200" y="3962400"/>
            <a:ext cx="8458200" cy="915988"/>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Dalam analisisnya MM, meyimpulkan bahwa dengan adanya corporate taxes, maka  penggunaan leverage  (utang/debt) akan meningkatkan firm value (nilai perusahaan)</a:t>
            </a:r>
          </a:p>
        </p:txBody>
      </p:sp>
      <p:sp>
        <p:nvSpPr>
          <p:cNvPr id="7" name="Text Box 7"/>
          <p:cNvSpPr txBox="1">
            <a:spLocks noChangeArrowheads="1"/>
          </p:cNvSpPr>
          <p:nvPr/>
        </p:nvSpPr>
        <p:spPr bwMode="auto">
          <a:xfrm>
            <a:off x="457200" y="5105400"/>
            <a:ext cx="8458200" cy="915988"/>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Kenaikan firm value sebagai akibat  dari penggunaan leverage karena interest payment  (pembayaran bunga pinjaman) bersifat sebagai pengurang pajak (tax saving)</a:t>
            </a:r>
            <a:r>
              <a:rPr lang="en-US">
                <a:solidFill>
                  <a:schemeClr val="bg1"/>
                </a:solidFill>
              </a:rPr>
              <a:t> </a:t>
            </a:r>
          </a:p>
        </p:txBody>
      </p:sp>
      <p:sp>
        <p:nvSpPr>
          <p:cNvPr id="8" name="Text Box 8"/>
          <p:cNvSpPr txBox="1">
            <a:spLocks noChangeArrowheads="1"/>
          </p:cNvSpPr>
          <p:nvPr/>
        </p:nvSpPr>
        <p:spPr bwMode="auto">
          <a:xfrm>
            <a:off x="762000" y="2895600"/>
            <a:ext cx="8077200" cy="366713"/>
          </a:xfrm>
          <a:prstGeom prst="rect">
            <a:avLst/>
          </a:prstGeom>
          <a:noFill/>
          <a:ln w="9525">
            <a:noFill/>
            <a:miter lim="800000"/>
            <a:headEnd/>
            <a:tailEnd/>
          </a:ln>
          <a:effectLst/>
        </p:spPr>
        <p:txBody>
          <a:bodyPr>
            <a:spAutoFit/>
          </a:bodyPr>
          <a:lstStyle/>
          <a:p>
            <a:pPr>
              <a:spcBef>
                <a:spcPct val="50000"/>
              </a:spcBef>
            </a:pPr>
            <a:r>
              <a:rPr lang="en-US" b="1" dirty="0" err="1"/>
              <a:t>Seluruh</a:t>
            </a:r>
            <a:r>
              <a:rPr lang="en-US" b="1" dirty="0"/>
              <a:t> </a:t>
            </a:r>
            <a:r>
              <a:rPr lang="en-US" b="1" dirty="0" err="1"/>
              <a:t>laba</a:t>
            </a:r>
            <a:r>
              <a:rPr lang="en-US" b="1" dirty="0"/>
              <a:t> </a:t>
            </a:r>
            <a:r>
              <a:rPr lang="en-US" b="1" dirty="0" err="1"/>
              <a:t>bersih</a:t>
            </a:r>
            <a:r>
              <a:rPr lang="en-US" b="1" dirty="0"/>
              <a:t> (EAT) </a:t>
            </a:r>
            <a:r>
              <a:rPr lang="en-US" b="1" dirty="0" err="1"/>
              <a:t>dibayarkan</a:t>
            </a:r>
            <a:r>
              <a:rPr lang="en-US" b="1" dirty="0"/>
              <a:t> </a:t>
            </a:r>
            <a:r>
              <a:rPr lang="en-US" b="1" dirty="0" err="1"/>
              <a:t>untuk</a:t>
            </a:r>
            <a:r>
              <a:rPr lang="en-US" b="1" dirty="0"/>
              <a:t> dividend</a:t>
            </a:r>
          </a:p>
        </p:txBody>
      </p:sp>
      <p:sp>
        <p:nvSpPr>
          <p:cNvPr id="9" name="AutoShape 9"/>
          <p:cNvSpPr>
            <a:spLocks noChangeArrowheads="1"/>
          </p:cNvSpPr>
          <p:nvPr/>
        </p:nvSpPr>
        <p:spPr bwMode="auto">
          <a:xfrm>
            <a:off x="546100" y="2197100"/>
            <a:ext cx="152400" cy="76200"/>
          </a:xfrm>
          <a:prstGeom prst="plus">
            <a:avLst>
              <a:gd name="adj" fmla="val 25000"/>
            </a:avLst>
          </a:prstGeom>
          <a:solidFill>
            <a:srgbClr val="FFFF00"/>
          </a:solidFill>
          <a:ln w="19050">
            <a:solidFill>
              <a:srgbClr val="FF0000"/>
            </a:solidFill>
            <a:miter lim="800000"/>
            <a:headEnd/>
            <a:tailEnd/>
          </a:ln>
          <a:effectLst/>
        </p:spPr>
        <p:txBody>
          <a:bodyPr wrap="none" anchor="ctr"/>
          <a:lstStyle/>
          <a:p>
            <a:endParaRPr lang="id-ID"/>
          </a:p>
        </p:txBody>
      </p:sp>
      <p:sp>
        <p:nvSpPr>
          <p:cNvPr id="10" name="AutoShape 10"/>
          <p:cNvSpPr>
            <a:spLocks noChangeArrowheads="1"/>
          </p:cNvSpPr>
          <p:nvPr/>
        </p:nvSpPr>
        <p:spPr bwMode="auto">
          <a:xfrm>
            <a:off x="533400" y="3060700"/>
            <a:ext cx="152400" cy="76200"/>
          </a:xfrm>
          <a:prstGeom prst="plus">
            <a:avLst>
              <a:gd name="adj" fmla="val 25000"/>
            </a:avLst>
          </a:prstGeom>
          <a:solidFill>
            <a:srgbClr val="FFFF00"/>
          </a:solidFill>
          <a:ln w="19050">
            <a:solidFill>
              <a:srgbClr val="FF0000"/>
            </a:solidFill>
            <a:miter lim="800000"/>
            <a:headEnd/>
            <a:tailEnd/>
          </a:ln>
          <a:effectLst/>
        </p:spPr>
        <p:txBody>
          <a:bodyPr wrap="none" anchor="ctr"/>
          <a:lstStyle/>
          <a:p>
            <a:endParaRPr lang="id-ID"/>
          </a:p>
        </p:txBody>
      </p:sp>
      <p:sp>
        <p:nvSpPr>
          <p:cNvPr id="11" name="Text Box 11"/>
          <p:cNvSpPr txBox="1">
            <a:spLocks noChangeArrowheads="1"/>
          </p:cNvSpPr>
          <p:nvPr/>
        </p:nvSpPr>
        <p:spPr bwMode="auto">
          <a:xfrm>
            <a:off x="762000" y="3443288"/>
            <a:ext cx="8077200" cy="366712"/>
          </a:xfrm>
          <a:prstGeom prst="rect">
            <a:avLst/>
          </a:prstGeom>
          <a:noFill/>
          <a:ln w="9525">
            <a:noFill/>
            <a:miter lim="800000"/>
            <a:headEnd/>
            <a:tailEnd/>
          </a:ln>
          <a:effectLst/>
        </p:spPr>
        <p:txBody>
          <a:bodyPr>
            <a:spAutoFit/>
          </a:bodyPr>
          <a:lstStyle/>
          <a:p>
            <a:pPr>
              <a:spcBef>
                <a:spcPct val="50000"/>
              </a:spcBef>
            </a:pPr>
            <a:r>
              <a:rPr lang="en-US" b="1" dirty="0" err="1"/>
              <a:t>Laba</a:t>
            </a:r>
            <a:r>
              <a:rPr lang="en-US" b="1" dirty="0"/>
              <a:t> </a:t>
            </a:r>
            <a:r>
              <a:rPr lang="en-US" b="1" dirty="0" err="1"/>
              <a:t>Sebelum</a:t>
            </a:r>
            <a:r>
              <a:rPr lang="en-US" b="1" dirty="0"/>
              <a:t> </a:t>
            </a:r>
            <a:r>
              <a:rPr lang="en-US" b="1" dirty="0" err="1"/>
              <a:t>Bunga</a:t>
            </a:r>
            <a:r>
              <a:rPr lang="en-US" b="1" dirty="0"/>
              <a:t> </a:t>
            </a:r>
            <a:r>
              <a:rPr lang="en-US" b="1" dirty="0" err="1"/>
              <a:t>dan</a:t>
            </a:r>
            <a:r>
              <a:rPr lang="en-US" b="1" dirty="0"/>
              <a:t> </a:t>
            </a:r>
            <a:r>
              <a:rPr lang="en-US" b="1" dirty="0" err="1"/>
              <a:t>Pajak</a:t>
            </a:r>
            <a:r>
              <a:rPr lang="en-US" b="1" dirty="0"/>
              <a:t> (EBIT)  </a:t>
            </a:r>
            <a:r>
              <a:rPr lang="en-US" b="1" dirty="0" err="1"/>
              <a:t>konstan</a:t>
            </a:r>
            <a:endParaRPr lang="en-US" b="1" dirty="0"/>
          </a:p>
        </p:txBody>
      </p:sp>
      <p:sp>
        <p:nvSpPr>
          <p:cNvPr id="12" name="AutoShape 12"/>
          <p:cNvSpPr>
            <a:spLocks noChangeArrowheads="1"/>
          </p:cNvSpPr>
          <p:nvPr/>
        </p:nvSpPr>
        <p:spPr bwMode="auto">
          <a:xfrm>
            <a:off x="533400" y="3608388"/>
            <a:ext cx="152400" cy="76200"/>
          </a:xfrm>
          <a:prstGeom prst="plus">
            <a:avLst>
              <a:gd name="adj" fmla="val 25000"/>
            </a:avLst>
          </a:prstGeom>
          <a:solidFill>
            <a:srgbClr val="FFFF00"/>
          </a:solidFill>
          <a:ln w="19050">
            <a:solidFill>
              <a:srgbClr val="FF0000"/>
            </a:solidFill>
            <a:miter lim="800000"/>
            <a:headEnd/>
            <a:tailEnd/>
          </a:ln>
          <a:effectLst/>
        </p:spPr>
        <p:txBody>
          <a:bodyPr wrap="none" anchor="ctr"/>
          <a:lstStyle/>
          <a:p>
            <a:endParaRPr lang="id-ID"/>
          </a:p>
        </p:txBody>
      </p:sp>
      <p:sp>
        <p:nvSpPr>
          <p:cNvPr id="14" name="Text Box 4"/>
          <p:cNvSpPr txBox="1">
            <a:spLocks noChangeArrowheads="1"/>
          </p:cNvSpPr>
          <p:nvPr/>
        </p:nvSpPr>
        <p:spPr bwMode="auto">
          <a:xfrm>
            <a:off x="500034" y="428604"/>
            <a:ext cx="8305800" cy="461665"/>
          </a:xfrm>
          <a:prstGeom prst="rect">
            <a:avLst/>
          </a:prstGeom>
          <a:noFill/>
          <a:ln w="9525">
            <a:noFill/>
            <a:miter lim="800000"/>
            <a:headEnd/>
            <a:tailEnd/>
          </a:ln>
          <a:effectLst/>
        </p:spPr>
        <p:txBody>
          <a:bodyPr>
            <a:spAutoFit/>
          </a:bodyPr>
          <a:lstStyle/>
          <a:p>
            <a:pPr>
              <a:spcBef>
                <a:spcPct val="50000"/>
              </a:spcBef>
            </a:pPr>
            <a:r>
              <a:rPr lang="id-ID" sz="2400" b="1" dirty="0" smtClean="0"/>
              <a:t>CAPITAL STRUCTURE MM WITH CORPORATE TAX</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1000"/>
                                        <p:tgtEl>
                                          <p:spTgt spid="9"/>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Right)">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trips(downRight)">
                                      <p:cBhvr>
                                        <p:cTn id="20" dur="1000"/>
                                        <p:tgtEl>
                                          <p:spTgt spid="10"/>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Right)">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strips(downRight)">
                                      <p:cBhvr>
                                        <p:cTn id="28" dur="1000"/>
                                        <p:tgtEl>
                                          <p:spTgt spid="12"/>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trips(downRight)">
                                      <p:cBhvr>
                                        <p:cTn id="31" dur="1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1000" fill="hold"/>
                                        <p:tgtEl>
                                          <p:spTgt spid="6"/>
                                        </p:tgtEl>
                                        <p:attrNameLst>
                                          <p:attrName>ppt_x</p:attrName>
                                        </p:attrNameLst>
                                      </p:cBhvr>
                                      <p:tavLst>
                                        <p:tav tm="0">
                                          <p:val>
                                            <p:strVal val="#ppt_x"/>
                                          </p:val>
                                        </p:tav>
                                        <p:tav tm="100000">
                                          <p:val>
                                            <p:strVal val="#ppt_x"/>
                                          </p:val>
                                        </p:tav>
                                      </p:tavLst>
                                    </p:anim>
                                    <p:anim calcmode="lin" valueType="num">
                                      <p:cBhvr additive="base">
                                        <p:cTn id="37"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1000" fill="hold"/>
                                        <p:tgtEl>
                                          <p:spTgt spid="7"/>
                                        </p:tgtEl>
                                        <p:attrNameLst>
                                          <p:attrName>ppt_x</p:attrName>
                                        </p:attrNameLst>
                                      </p:cBhvr>
                                      <p:tavLst>
                                        <p:tav tm="0">
                                          <p:val>
                                            <p:strVal val="#ppt_x"/>
                                          </p:val>
                                        </p:tav>
                                        <p:tav tm="100000">
                                          <p:val>
                                            <p:strVal val="#ppt_x"/>
                                          </p:val>
                                        </p:tav>
                                      </p:tavLst>
                                    </p:anim>
                                    <p:anim calcmode="lin" valueType="num">
                                      <p:cBhvr additive="base">
                                        <p:cTn id="4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1000" fill="hold"/>
                                        <p:tgtEl>
                                          <p:spTgt spid="14"/>
                                        </p:tgtEl>
                                        <p:attrNameLst>
                                          <p:attrName>ppt_x</p:attrName>
                                        </p:attrNameLst>
                                      </p:cBhvr>
                                      <p:tavLst>
                                        <p:tav tm="0">
                                          <p:val>
                                            <p:strVal val="#ppt_x"/>
                                          </p:val>
                                        </p:tav>
                                        <p:tav tm="100000">
                                          <p:val>
                                            <p:strVal val="#ppt_x"/>
                                          </p:val>
                                        </p:tav>
                                      </p:tavLst>
                                    </p:anim>
                                    <p:anim calcmode="lin" valueType="num">
                                      <p:cBhvr additive="base">
                                        <p:cTn id="49"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animBg="1"/>
      <p:bldP spid="10" grpId="0" animBg="1"/>
      <p:bldP spid="11" grpId="0"/>
      <p:bldP spid="12"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CAPITAL STRUCTURE SIGNALING THEORY</a:t>
            </a:r>
            <a:endParaRPr lang="id-ID" dirty="0"/>
          </a:p>
        </p:txBody>
      </p:sp>
      <p:sp>
        <p:nvSpPr>
          <p:cNvPr id="4" name="Text Box 4"/>
          <p:cNvSpPr txBox="1">
            <a:spLocks noChangeArrowheads="1"/>
          </p:cNvSpPr>
          <p:nvPr/>
        </p:nvSpPr>
        <p:spPr bwMode="auto">
          <a:xfrm>
            <a:off x="685800" y="1524000"/>
            <a:ext cx="8229600" cy="646331"/>
          </a:xfrm>
          <a:prstGeom prst="rect">
            <a:avLst/>
          </a:prstGeom>
          <a:noFill/>
          <a:ln w="9525">
            <a:noFill/>
            <a:miter lim="800000"/>
            <a:headEnd/>
            <a:tailEnd/>
          </a:ln>
          <a:effectLst/>
        </p:spPr>
        <p:txBody>
          <a:bodyPr>
            <a:spAutoFit/>
          </a:bodyPr>
          <a:lstStyle/>
          <a:p>
            <a:pPr>
              <a:spcBef>
                <a:spcPct val="50000"/>
              </a:spcBef>
            </a:pPr>
            <a:r>
              <a:rPr lang="sv-SE" b="1" dirty="0"/>
              <a:t>Signaling Theory  dikenalkan  oleh  Stephen A. Ross (1977) juga didasarkan pada  adanya asymmetric information antara manajer dengan pasar (investor). </a:t>
            </a:r>
            <a:endParaRPr lang="en-US" b="1" dirty="0"/>
          </a:p>
        </p:txBody>
      </p:sp>
      <p:sp>
        <p:nvSpPr>
          <p:cNvPr id="5" name="AutoShape 6"/>
          <p:cNvSpPr>
            <a:spLocks noChangeArrowheads="1"/>
          </p:cNvSpPr>
          <p:nvPr/>
        </p:nvSpPr>
        <p:spPr bwMode="auto">
          <a:xfrm>
            <a:off x="533400" y="1676400"/>
            <a:ext cx="76200" cy="76200"/>
          </a:xfrm>
          <a:prstGeom prst="hexagon">
            <a:avLst>
              <a:gd name="adj" fmla="val 25000"/>
              <a:gd name="vf" fmla="val 115470"/>
            </a:avLst>
          </a:prstGeom>
          <a:solidFill>
            <a:srgbClr val="FF3300"/>
          </a:solidFill>
          <a:ln w="19050">
            <a:solidFill>
              <a:schemeClr val="bg1"/>
            </a:solidFill>
            <a:miter lim="800000"/>
            <a:headEnd/>
            <a:tailEnd/>
          </a:ln>
          <a:effectLst/>
        </p:spPr>
        <p:txBody>
          <a:bodyPr wrap="none" anchor="ctr"/>
          <a:lstStyle/>
          <a:p>
            <a:endParaRPr lang="id-ID"/>
          </a:p>
        </p:txBody>
      </p:sp>
      <p:sp>
        <p:nvSpPr>
          <p:cNvPr id="6" name="Text Box 7"/>
          <p:cNvSpPr txBox="1">
            <a:spLocks noChangeArrowheads="1"/>
          </p:cNvSpPr>
          <p:nvPr/>
        </p:nvSpPr>
        <p:spPr bwMode="auto">
          <a:xfrm>
            <a:off x="685800" y="2513013"/>
            <a:ext cx="8229600" cy="915987"/>
          </a:xfrm>
          <a:prstGeom prst="rect">
            <a:avLst/>
          </a:prstGeom>
          <a:noFill/>
          <a:ln w="9525">
            <a:noFill/>
            <a:miter lim="800000"/>
            <a:headEnd/>
            <a:tailEnd/>
          </a:ln>
          <a:effectLst/>
        </p:spPr>
        <p:txBody>
          <a:bodyPr>
            <a:spAutoFit/>
          </a:bodyPr>
          <a:lstStyle/>
          <a:p>
            <a:pPr>
              <a:spcBef>
                <a:spcPct val="50000"/>
              </a:spcBef>
            </a:pPr>
            <a:r>
              <a:rPr lang="sv-SE" b="1" dirty="0"/>
              <a:t>Signaling Theory  menyatakan bahwa  pengumuman penggunaan debt sebagai tanda (signal) yang disampaikan oleh manajer pada pasar (investor) bahwa perusahaannya adalah bonafit (credibel). </a:t>
            </a:r>
            <a:endParaRPr lang="en-US" b="1" dirty="0"/>
          </a:p>
        </p:txBody>
      </p:sp>
      <p:sp>
        <p:nvSpPr>
          <p:cNvPr id="7" name="AutoShape 8"/>
          <p:cNvSpPr>
            <a:spLocks noChangeArrowheads="1"/>
          </p:cNvSpPr>
          <p:nvPr/>
        </p:nvSpPr>
        <p:spPr bwMode="auto">
          <a:xfrm>
            <a:off x="533400" y="2665413"/>
            <a:ext cx="76200" cy="76200"/>
          </a:xfrm>
          <a:prstGeom prst="hexagon">
            <a:avLst>
              <a:gd name="adj" fmla="val 25000"/>
              <a:gd name="vf" fmla="val 115470"/>
            </a:avLst>
          </a:prstGeom>
          <a:solidFill>
            <a:srgbClr val="FF3300"/>
          </a:solidFill>
          <a:ln w="19050">
            <a:solidFill>
              <a:schemeClr val="bg1"/>
            </a:solidFill>
            <a:miter lim="800000"/>
            <a:headEnd/>
            <a:tailEnd/>
          </a:ln>
          <a:effectLst/>
        </p:spPr>
        <p:txBody>
          <a:bodyPr wrap="none" anchor="ctr"/>
          <a:lstStyle/>
          <a:p>
            <a:endParaRPr lang="id-ID"/>
          </a:p>
        </p:txBody>
      </p:sp>
      <p:sp>
        <p:nvSpPr>
          <p:cNvPr id="8" name="Text Box 9"/>
          <p:cNvSpPr txBox="1">
            <a:spLocks noChangeArrowheads="1"/>
          </p:cNvSpPr>
          <p:nvPr/>
        </p:nvSpPr>
        <p:spPr bwMode="auto">
          <a:xfrm>
            <a:off x="685800" y="3503613"/>
            <a:ext cx="8229600" cy="1190625"/>
          </a:xfrm>
          <a:prstGeom prst="rect">
            <a:avLst/>
          </a:prstGeom>
          <a:noFill/>
          <a:ln w="9525">
            <a:noFill/>
            <a:miter lim="800000"/>
            <a:headEnd/>
            <a:tailEnd/>
          </a:ln>
          <a:effectLst/>
        </p:spPr>
        <p:txBody>
          <a:bodyPr>
            <a:spAutoFit/>
          </a:bodyPr>
          <a:lstStyle/>
          <a:p>
            <a:pPr>
              <a:spcBef>
                <a:spcPct val="50000"/>
              </a:spcBef>
            </a:pPr>
            <a:r>
              <a:rPr lang="sv-SE" b="1" dirty="0"/>
              <a:t>Menurut teori, semakin tinggi debt  akan semakin meningkat probabilitas kebangkrutan perusahaan, dan bilamana hal ini benar-benar terjadi akan menghancurkan reputasi Manajemen dan akan kehilangan mitra kerja. Kondisi yang demikian ini sudah dikenal betul oleh pasar. </a:t>
            </a:r>
            <a:endParaRPr lang="en-US" dirty="0"/>
          </a:p>
        </p:txBody>
      </p:sp>
      <p:sp>
        <p:nvSpPr>
          <p:cNvPr id="9" name="AutoShape 10"/>
          <p:cNvSpPr>
            <a:spLocks noChangeArrowheads="1"/>
          </p:cNvSpPr>
          <p:nvPr/>
        </p:nvSpPr>
        <p:spPr bwMode="auto">
          <a:xfrm>
            <a:off x="533400" y="3656013"/>
            <a:ext cx="76200" cy="76200"/>
          </a:xfrm>
          <a:prstGeom prst="hexagon">
            <a:avLst>
              <a:gd name="adj" fmla="val 25000"/>
              <a:gd name="vf" fmla="val 115470"/>
            </a:avLst>
          </a:prstGeom>
          <a:solidFill>
            <a:srgbClr val="FF3300"/>
          </a:solidFill>
          <a:ln w="19050">
            <a:solidFill>
              <a:schemeClr val="bg1"/>
            </a:solidFill>
            <a:miter lim="800000"/>
            <a:headEnd/>
            <a:tailEnd/>
          </a:ln>
          <a:effectLst/>
        </p:spPr>
        <p:txBody>
          <a:bodyPr wrap="none" anchor="ctr"/>
          <a:lstStyle/>
          <a:p>
            <a:endParaRPr lang="id-ID"/>
          </a:p>
        </p:txBody>
      </p:sp>
      <p:sp>
        <p:nvSpPr>
          <p:cNvPr id="10" name="Text Box 11"/>
          <p:cNvSpPr txBox="1">
            <a:spLocks noChangeArrowheads="1"/>
          </p:cNvSpPr>
          <p:nvPr/>
        </p:nvSpPr>
        <p:spPr bwMode="auto">
          <a:xfrm>
            <a:off x="685800" y="4800600"/>
            <a:ext cx="8229600" cy="1739900"/>
          </a:xfrm>
          <a:prstGeom prst="rect">
            <a:avLst/>
          </a:prstGeom>
          <a:noFill/>
          <a:ln w="9525">
            <a:noFill/>
            <a:miter lim="800000"/>
            <a:headEnd/>
            <a:tailEnd/>
          </a:ln>
          <a:effectLst/>
        </p:spPr>
        <p:txBody>
          <a:bodyPr>
            <a:spAutoFit/>
          </a:bodyPr>
          <a:lstStyle/>
          <a:p>
            <a:pPr>
              <a:spcBef>
                <a:spcPct val="50000"/>
              </a:spcBef>
            </a:pPr>
            <a:r>
              <a:rPr lang="sv-SE" b="1" dirty="0"/>
              <a:t>Dan karena dampak  tersebut,  bila manajer menyampaikan pengumuman akan menerbitkan utang baru,  pasar menginterpretasikan bahwa perusahaan tersebut  memiliki prospek yang baik karena pasar beranggapan tidak mungkin seorang manajer mempertaruhkan reputasi profesinya hanya karena utang dan bunga yang tidak terbayar. Oleh karena itu penggunaan Debt dalam struktur modal sebagai signal positif</a:t>
            </a:r>
            <a:r>
              <a:rPr lang="en-US" b="1" dirty="0"/>
              <a:t> </a:t>
            </a:r>
          </a:p>
        </p:txBody>
      </p:sp>
      <p:sp>
        <p:nvSpPr>
          <p:cNvPr id="11" name="AutoShape 12"/>
          <p:cNvSpPr>
            <a:spLocks noChangeArrowheads="1"/>
          </p:cNvSpPr>
          <p:nvPr/>
        </p:nvSpPr>
        <p:spPr bwMode="auto">
          <a:xfrm>
            <a:off x="533400" y="4953000"/>
            <a:ext cx="76200" cy="76200"/>
          </a:xfrm>
          <a:prstGeom prst="hexagon">
            <a:avLst>
              <a:gd name="adj" fmla="val 25000"/>
              <a:gd name="vf" fmla="val 115470"/>
            </a:avLst>
          </a:prstGeom>
          <a:solidFill>
            <a:srgbClr val="FF3300"/>
          </a:solidFill>
          <a:ln w="19050">
            <a:solidFill>
              <a:schemeClr val="bg1"/>
            </a:solidFill>
            <a:miter lim="800000"/>
            <a:headEnd/>
            <a:tailEnd/>
          </a:ln>
          <a:effectLst/>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par>
                                <p:cTn id="8" presetID="8" presetClass="entr" presetSubtype="3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out)">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0-#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0-#ppt_w/2"/>
                                          </p:val>
                                        </p:tav>
                                        <p:tav tm="100000">
                                          <p:val>
                                            <p:strVal val="#ppt_x"/>
                                          </p:val>
                                        </p:tav>
                                      </p:tavLst>
                                    </p:anim>
                                    <p:anim calcmode="lin" valueType="num">
                                      <p:cBhvr additive="base">
                                        <p:cTn id="26" dur="1000" fill="hold"/>
                                        <p:tgtEl>
                                          <p:spTgt spid="9"/>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1000" fill="hold"/>
                                        <p:tgtEl>
                                          <p:spTgt spid="8"/>
                                        </p:tgtEl>
                                        <p:attrNameLst>
                                          <p:attrName>ppt_x</p:attrName>
                                        </p:attrNameLst>
                                      </p:cBhvr>
                                      <p:tavLst>
                                        <p:tav tm="0">
                                          <p:val>
                                            <p:strVal val="0-#ppt_w/2"/>
                                          </p:val>
                                        </p:tav>
                                        <p:tav tm="100000">
                                          <p:val>
                                            <p:strVal val="#ppt_x"/>
                                          </p:val>
                                        </p:tav>
                                      </p:tavLst>
                                    </p:anim>
                                    <p:anim calcmode="lin" valueType="num">
                                      <p:cBhvr additive="base">
                                        <p:cTn id="3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ntr" presetSubtype="32"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diamond(out)">
                                      <p:cBhvr>
                                        <p:cTn id="35" dur="1000"/>
                                        <p:tgtEl>
                                          <p:spTgt spid="11"/>
                                        </p:tgtEl>
                                      </p:cBhvr>
                                    </p:animEffect>
                                  </p:childTnLst>
                                </p:cTn>
                              </p:par>
                              <p:par>
                                <p:cTn id="36" presetID="8" presetClass="entr" presetSubtype="32"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diamond(out)">
                                      <p:cBhvr>
                                        <p:cTn id="3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RISK IN CAPITAL BUDGETING</a:t>
            </a:r>
            <a:endParaRPr lang="id-ID" dirty="0"/>
          </a:p>
        </p:txBody>
      </p:sp>
      <p:sp>
        <p:nvSpPr>
          <p:cNvPr id="4" name="Text Box 2"/>
          <p:cNvSpPr txBox="1">
            <a:spLocks noChangeArrowheads="1"/>
          </p:cNvSpPr>
          <p:nvPr/>
        </p:nvSpPr>
        <p:spPr bwMode="auto">
          <a:xfrm>
            <a:off x="385763" y="990600"/>
            <a:ext cx="3657600" cy="366713"/>
          </a:xfrm>
          <a:prstGeom prst="rect">
            <a:avLst/>
          </a:prstGeom>
          <a:noFill/>
          <a:ln w="9525">
            <a:noFill/>
            <a:miter lim="800000"/>
            <a:headEnd/>
            <a:tailEnd/>
          </a:ln>
          <a:effectLst/>
        </p:spPr>
        <p:txBody>
          <a:bodyPr>
            <a:spAutoFit/>
          </a:bodyPr>
          <a:lstStyle/>
          <a:p>
            <a:pPr>
              <a:spcBef>
                <a:spcPct val="50000"/>
              </a:spcBef>
            </a:pPr>
            <a:r>
              <a:rPr lang="en-US" b="1" dirty="0">
                <a:solidFill>
                  <a:srgbClr val="FF9900"/>
                </a:solidFill>
              </a:rPr>
              <a:t>INTRODUKSI</a:t>
            </a:r>
          </a:p>
        </p:txBody>
      </p:sp>
      <p:sp>
        <p:nvSpPr>
          <p:cNvPr id="5" name="Text Box 3"/>
          <p:cNvSpPr txBox="1">
            <a:spLocks noChangeArrowheads="1"/>
          </p:cNvSpPr>
          <p:nvPr/>
        </p:nvSpPr>
        <p:spPr bwMode="auto">
          <a:xfrm>
            <a:off x="714348" y="1357298"/>
            <a:ext cx="8429652" cy="923330"/>
          </a:xfrm>
          <a:prstGeom prst="rect">
            <a:avLst/>
          </a:prstGeom>
          <a:noFill/>
          <a:ln w="9525">
            <a:noFill/>
            <a:miter lim="800000"/>
            <a:headEnd/>
            <a:tailEnd/>
          </a:ln>
          <a:effectLst/>
        </p:spPr>
        <p:txBody>
          <a:bodyPr wrap="square">
            <a:spAutoFit/>
          </a:bodyPr>
          <a:lstStyle/>
          <a:p>
            <a:pPr>
              <a:spcBef>
                <a:spcPct val="50000"/>
              </a:spcBef>
            </a:pPr>
            <a:r>
              <a:rPr lang="sv-SE" b="1" dirty="0"/>
              <a:t>Capital budgeting  atau  penganggaran modal merupakan perencanaan investasi saat ini dengan harapan memperoleh pengembalian  di masa yang akan  datang  dalam waktu satu tahun atau lebih. </a:t>
            </a:r>
            <a:endParaRPr lang="en-US" b="1" dirty="0"/>
          </a:p>
        </p:txBody>
      </p:sp>
      <p:sp>
        <p:nvSpPr>
          <p:cNvPr id="6" name="AutoShape 4"/>
          <p:cNvSpPr>
            <a:spLocks noChangeArrowheads="1"/>
          </p:cNvSpPr>
          <p:nvPr/>
        </p:nvSpPr>
        <p:spPr bwMode="auto">
          <a:xfrm>
            <a:off x="457200" y="1476375"/>
            <a:ext cx="152400" cy="1524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
        <p:nvSpPr>
          <p:cNvPr id="7" name="Text Box 5"/>
          <p:cNvSpPr txBox="1">
            <a:spLocks noChangeArrowheads="1"/>
          </p:cNvSpPr>
          <p:nvPr/>
        </p:nvSpPr>
        <p:spPr bwMode="auto">
          <a:xfrm>
            <a:off x="685800" y="2360613"/>
            <a:ext cx="8382000" cy="1465262"/>
          </a:xfrm>
          <a:prstGeom prst="rect">
            <a:avLst/>
          </a:prstGeom>
          <a:noFill/>
          <a:ln w="9525">
            <a:noFill/>
            <a:miter lim="800000"/>
            <a:headEnd/>
            <a:tailEnd/>
          </a:ln>
          <a:effectLst/>
        </p:spPr>
        <p:txBody>
          <a:bodyPr>
            <a:spAutoFit/>
          </a:bodyPr>
          <a:lstStyle/>
          <a:p>
            <a:pPr>
              <a:spcBef>
                <a:spcPct val="50000"/>
              </a:spcBef>
            </a:pPr>
            <a:r>
              <a:rPr lang="sv-SE" b="1" dirty="0"/>
              <a:t>Risiko dalam capital budgeting muncul berkenaan dengan  perencanaan   investasi  masa datang</a:t>
            </a:r>
            <a:r>
              <a:rPr lang="en-US" b="1" dirty="0"/>
              <a:t> </a:t>
            </a:r>
            <a:r>
              <a:rPr lang="en-US" b="1" dirty="0" err="1"/>
              <a:t>dan</a:t>
            </a:r>
            <a:r>
              <a:rPr lang="en-US" b="1" dirty="0"/>
              <a:t> </a:t>
            </a:r>
            <a:r>
              <a:rPr lang="sv-SE" b="1" dirty="0"/>
              <a:t>kejadian masa  datang penuh  dengan  ketidak  pastian  karena adanya berbagai pengaruh faktor baik ekternal (faktor makro ekonomi), maupun faktor internal dalam proyek investasi itu sendiri dan internal perusahaan yang bersangkutan</a:t>
            </a:r>
            <a:endParaRPr lang="en-US" b="1" dirty="0"/>
          </a:p>
        </p:txBody>
      </p:sp>
      <p:sp>
        <p:nvSpPr>
          <p:cNvPr id="8" name="AutoShape 6"/>
          <p:cNvSpPr>
            <a:spLocks noChangeArrowheads="1"/>
          </p:cNvSpPr>
          <p:nvPr/>
        </p:nvSpPr>
        <p:spPr bwMode="auto">
          <a:xfrm>
            <a:off x="457200" y="2451100"/>
            <a:ext cx="152400" cy="1524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
        <p:nvSpPr>
          <p:cNvPr id="9" name="Text Box 7"/>
          <p:cNvSpPr txBox="1">
            <a:spLocks noChangeArrowheads="1"/>
          </p:cNvSpPr>
          <p:nvPr/>
        </p:nvSpPr>
        <p:spPr bwMode="auto">
          <a:xfrm>
            <a:off x="685800" y="3962400"/>
            <a:ext cx="8382000" cy="915988"/>
          </a:xfrm>
          <a:prstGeom prst="rect">
            <a:avLst/>
          </a:prstGeom>
          <a:noFill/>
          <a:ln w="9525">
            <a:noFill/>
            <a:miter lim="800000"/>
            <a:headEnd/>
            <a:tailEnd/>
          </a:ln>
          <a:effectLst/>
        </p:spPr>
        <p:txBody>
          <a:bodyPr>
            <a:spAutoFit/>
          </a:bodyPr>
          <a:lstStyle/>
          <a:p>
            <a:pPr>
              <a:spcBef>
                <a:spcPct val="50000"/>
              </a:spcBef>
            </a:pPr>
            <a:r>
              <a:rPr lang="sv-SE" b="1" dirty="0"/>
              <a:t>Risiko dalam capital budgeting  merupakan kesenjangan antara tingkat pengembalian investasi yang diharapkan (expected return) dengan tingkat pengembalian proyek investasi yang senyatanya (actual return)</a:t>
            </a:r>
            <a:endParaRPr lang="en-US" b="1" dirty="0"/>
          </a:p>
        </p:txBody>
      </p:sp>
      <p:sp>
        <p:nvSpPr>
          <p:cNvPr id="10" name="AutoShape 8"/>
          <p:cNvSpPr>
            <a:spLocks noChangeArrowheads="1"/>
          </p:cNvSpPr>
          <p:nvPr/>
        </p:nvSpPr>
        <p:spPr bwMode="auto">
          <a:xfrm>
            <a:off x="457200" y="4035425"/>
            <a:ext cx="152400" cy="1524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
        <p:nvSpPr>
          <p:cNvPr id="11" name="Text Box 9"/>
          <p:cNvSpPr txBox="1">
            <a:spLocks noChangeArrowheads="1"/>
          </p:cNvSpPr>
          <p:nvPr/>
        </p:nvSpPr>
        <p:spPr bwMode="auto">
          <a:xfrm>
            <a:off x="685800" y="5027613"/>
            <a:ext cx="8382000" cy="1281112"/>
          </a:xfrm>
          <a:prstGeom prst="rect">
            <a:avLst/>
          </a:prstGeom>
          <a:noFill/>
          <a:ln w="9525">
            <a:noFill/>
            <a:miter lim="800000"/>
            <a:headEnd/>
            <a:tailEnd/>
          </a:ln>
          <a:effectLst/>
        </p:spPr>
        <p:txBody>
          <a:bodyPr>
            <a:spAutoFit/>
          </a:bodyPr>
          <a:lstStyle/>
          <a:p>
            <a:r>
              <a:rPr lang="en-US" b="1" dirty="0" err="1"/>
              <a:t>Ada</a:t>
            </a:r>
            <a:r>
              <a:rPr lang="en-US" b="1" dirty="0"/>
              <a:t> 3 type </a:t>
            </a:r>
            <a:r>
              <a:rPr lang="en-US" b="1" dirty="0" err="1"/>
              <a:t>risiko</a:t>
            </a:r>
            <a:r>
              <a:rPr lang="en-US" b="1" dirty="0"/>
              <a:t> </a:t>
            </a:r>
            <a:r>
              <a:rPr lang="en-US" b="1" dirty="0" err="1"/>
              <a:t>untuk</a:t>
            </a:r>
            <a:r>
              <a:rPr lang="en-US" b="1" dirty="0"/>
              <a:t>  </a:t>
            </a:r>
            <a:r>
              <a:rPr lang="en-US" b="1" dirty="0" err="1"/>
              <a:t>mengidentifikasi</a:t>
            </a:r>
            <a:r>
              <a:rPr lang="en-US" b="1" dirty="0"/>
              <a:t> </a:t>
            </a:r>
            <a:r>
              <a:rPr lang="en-US" b="1" dirty="0" err="1"/>
              <a:t>risiko</a:t>
            </a:r>
            <a:r>
              <a:rPr lang="en-US" b="1" dirty="0"/>
              <a:t> </a:t>
            </a:r>
            <a:r>
              <a:rPr lang="en-US" b="1" dirty="0" err="1"/>
              <a:t>proyek</a:t>
            </a:r>
            <a:r>
              <a:rPr lang="en-US" b="1" dirty="0"/>
              <a:t> </a:t>
            </a:r>
            <a:r>
              <a:rPr lang="en-US" b="1" dirty="0" err="1"/>
              <a:t>investasi</a:t>
            </a:r>
            <a:r>
              <a:rPr lang="en-US" b="1" dirty="0"/>
              <a:t>  </a:t>
            </a:r>
            <a:r>
              <a:rPr lang="en-US" b="1" dirty="0" err="1"/>
              <a:t>yaitu</a:t>
            </a:r>
            <a:r>
              <a:rPr lang="en-US" b="1" dirty="0"/>
              <a:t>  :</a:t>
            </a:r>
          </a:p>
          <a:p>
            <a:r>
              <a:rPr lang="en-US" b="1" dirty="0"/>
              <a:t>      Stand-alone Risk  ( </a:t>
            </a:r>
            <a:r>
              <a:rPr lang="en-US" sz="2000" b="1" dirty="0">
                <a:sym typeface="Symbol" pitchFamily="18" charset="2"/>
              </a:rPr>
              <a:t></a:t>
            </a:r>
            <a:r>
              <a:rPr lang="en-US" b="1" baseline="-25000" dirty="0"/>
              <a:t>P </a:t>
            </a:r>
            <a:r>
              <a:rPr lang="en-US" b="1" dirty="0"/>
              <a:t>)</a:t>
            </a:r>
          </a:p>
          <a:p>
            <a:r>
              <a:rPr lang="en-US" b="1" dirty="0"/>
              <a:t>      Corporate Risk  ( </a:t>
            </a:r>
            <a:r>
              <a:rPr lang="en-US" sz="2000" b="1" dirty="0">
                <a:sym typeface="Symbol" pitchFamily="18" charset="2"/>
              </a:rPr>
              <a:t></a:t>
            </a:r>
            <a:r>
              <a:rPr lang="en-US" b="1" baseline="-25000" dirty="0"/>
              <a:t>F </a:t>
            </a:r>
            <a:r>
              <a:rPr lang="en-US" b="1" dirty="0"/>
              <a:t>)</a:t>
            </a:r>
            <a:endParaRPr lang="sv-SE" b="1" dirty="0"/>
          </a:p>
          <a:p>
            <a:r>
              <a:rPr lang="sv-SE" b="1" dirty="0"/>
              <a:t>      Market Risk	 ( </a:t>
            </a:r>
            <a:r>
              <a:rPr lang="en-US" sz="2000" b="1" dirty="0">
                <a:sym typeface="Symbol" pitchFamily="18" charset="2"/>
              </a:rPr>
              <a:t></a:t>
            </a:r>
            <a:r>
              <a:rPr lang="sv-SE" b="1" baseline="-25000" dirty="0"/>
              <a:t>M </a:t>
            </a:r>
            <a:r>
              <a:rPr lang="sv-SE" b="1" dirty="0"/>
              <a:t>)</a:t>
            </a:r>
            <a:endParaRPr lang="en-US" b="1" dirty="0"/>
          </a:p>
        </p:txBody>
      </p:sp>
      <p:sp>
        <p:nvSpPr>
          <p:cNvPr id="12" name="AutoShape 10"/>
          <p:cNvSpPr>
            <a:spLocks noChangeArrowheads="1"/>
          </p:cNvSpPr>
          <p:nvPr/>
        </p:nvSpPr>
        <p:spPr bwMode="auto">
          <a:xfrm>
            <a:off x="457200" y="5100638"/>
            <a:ext cx="152400" cy="1524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
        <p:nvSpPr>
          <p:cNvPr id="13" name="AutoShape 11"/>
          <p:cNvSpPr>
            <a:spLocks noChangeArrowheads="1"/>
          </p:cNvSpPr>
          <p:nvPr/>
        </p:nvSpPr>
        <p:spPr bwMode="auto">
          <a:xfrm>
            <a:off x="838200" y="5457825"/>
            <a:ext cx="76200" cy="762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
        <p:nvSpPr>
          <p:cNvPr id="14" name="AutoShape 12"/>
          <p:cNvSpPr>
            <a:spLocks noChangeArrowheads="1"/>
          </p:cNvSpPr>
          <p:nvPr/>
        </p:nvSpPr>
        <p:spPr bwMode="auto">
          <a:xfrm>
            <a:off x="838200" y="5772150"/>
            <a:ext cx="76200" cy="762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
        <p:nvSpPr>
          <p:cNvPr id="15" name="AutoShape 13"/>
          <p:cNvSpPr>
            <a:spLocks noChangeArrowheads="1"/>
          </p:cNvSpPr>
          <p:nvPr/>
        </p:nvSpPr>
        <p:spPr bwMode="auto">
          <a:xfrm>
            <a:off x="838200" y="6048375"/>
            <a:ext cx="76200" cy="76200"/>
          </a:xfrm>
          <a:prstGeom prst="sun">
            <a:avLst>
              <a:gd name="adj" fmla="val 25000"/>
            </a:avLst>
          </a:prstGeom>
          <a:solidFill>
            <a:srgbClr val="FF9900"/>
          </a:solidFill>
          <a:ln w="19050">
            <a:solidFill>
              <a:schemeClr val="bg1"/>
            </a:solidFill>
            <a:miter lim="800000"/>
            <a:headEnd/>
            <a:tailEnd/>
          </a:ln>
          <a:effectLst/>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0-#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0-#ppt_w/2"/>
                                          </p:val>
                                        </p:tav>
                                        <p:tav tm="100000">
                                          <p:val>
                                            <p:strVal val="#ppt_x"/>
                                          </p:val>
                                        </p:tav>
                                      </p:tavLst>
                                    </p:anim>
                                    <p:anim calcmode="lin" valueType="num">
                                      <p:cBhvr additive="base">
                                        <p:cTn id="24" dur="10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ppt_x"/>
                                          </p:val>
                                        </p:tav>
                                        <p:tav tm="100000">
                                          <p:val>
                                            <p:strVal val="#ppt_x"/>
                                          </p:val>
                                        </p:tav>
                                      </p:tavLst>
                                    </p:anim>
                                    <p:anim calcmode="lin" valueType="num">
                                      <p:cBhvr additive="base">
                                        <p:cTn id="44" dur="10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1000" fill="hold"/>
                                        <p:tgtEl>
                                          <p:spTgt spid="11"/>
                                        </p:tgtEl>
                                        <p:attrNameLst>
                                          <p:attrName>ppt_x</p:attrName>
                                        </p:attrNameLst>
                                      </p:cBhvr>
                                      <p:tavLst>
                                        <p:tav tm="0">
                                          <p:val>
                                            <p:strVal val="#ppt_x"/>
                                          </p:val>
                                        </p:tav>
                                        <p:tav tm="100000">
                                          <p:val>
                                            <p:strVal val="#ppt_x"/>
                                          </p:val>
                                        </p:tav>
                                      </p:tavLst>
                                    </p:anim>
                                    <p:anim calcmode="lin" valueType="num">
                                      <p:cBhvr additive="base">
                                        <p:cTn id="48" dur="1000" fill="hold"/>
                                        <p:tgtEl>
                                          <p:spTgt spid="1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ppt_x"/>
                                          </p:val>
                                        </p:tav>
                                        <p:tav tm="100000">
                                          <p:val>
                                            <p:strVal val="#ppt_x"/>
                                          </p:val>
                                        </p:tav>
                                      </p:tavLst>
                                    </p:anim>
                                    <p:anim calcmode="lin" valueType="num">
                                      <p:cBhvr additive="base">
                                        <p:cTn id="52" dur="10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1000" fill="hold"/>
                                        <p:tgtEl>
                                          <p:spTgt spid="14"/>
                                        </p:tgtEl>
                                        <p:attrNameLst>
                                          <p:attrName>ppt_x</p:attrName>
                                        </p:attrNameLst>
                                      </p:cBhvr>
                                      <p:tavLst>
                                        <p:tav tm="0">
                                          <p:val>
                                            <p:strVal val="#ppt_x"/>
                                          </p:val>
                                        </p:tav>
                                        <p:tav tm="100000">
                                          <p:val>
                                            <p:strVal val="#ppt_x"/>
                                          </p:val>
                                        </p:tav>
                                      </p:tavLst>
                                    </p:anim>
                                    <p:anim calcmode="lin" valueType="num">
                                      <p:cBhvr additive="base">
                                        <p:cTn id="56" dur="10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1000" fill="hold"/>
                                        <p:tgtEl>
                                          <p:spTgt spid="15"/>
                                        </p:tgtEl>
                                        <p:attrNameLst>
                                          <p:attrName>ppt_x</p:attrName>
                                        </p:attrNameLst>
                                      </p:cBhvr>
                                      <p:tavLst>
                                        <p:tav tm="0">
                                          <p:val>
                                            <p:strVal val="#ppt_x"/>
                                          </p:val>
                                        </p:tav>
                                        <p:tav tm="100000">
                                          <p:val>
                                            <p:strVal val="#ppt_x"/>
                                          </p:val>
                                        </p:tav>
                                      </p:tavLst>
                                    </p:anim>
                                    <p:anim calcmode="lin" valueType="num">
                                      <p:cBhvr additive="base">
                                        <p:cTn id="60"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animBg="1"/>
      <p:bldP spid="9" grpId="0"/>
      <p:bldP spid="10" grpId="0" animBg="1"/>
      <p:bldP spid="11" grpId="0"/>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i="1" dirty="0" smtClean="0"/>
              <a:t/>
            </a:r>
            <a:br>
              <a:rPr lang="id-ID" i="1" dirty="0" smtClean="0"/>
            </a:br>
            <a:r>
              <a:rPr lang="id-ID" i="1" dirty="0" smtClean="0"/>
              <a:t>Peranan </a:t>
            </a:r>
            <a:r>
              <a:rPr lang="id-ID" dirty="0" smtClean="0"/>
              <a:t>manajemen keuangan</a:t>
            </a:r>
            <a:endParaRPr lang="id-ID" dirty="0"/>
          </a:p>
        </p:txBody>
      </p:sp>
      <p:sp>
        <p:nvSpPr>
          <p:cNvPr id="3" name="Content Placeholder 2"/>
          <p:cNvSpPr>
            <a:spLocks noGrp="1"/>
          </p:cNvSpPr>
          <p:nvPr>
            <p:ph idx="1"/>
          </p:nvPr>
        </p:nvSpPr>
        <p:spPr/>
        <p:txBody>
          <a:bodyPr/>
          <a:lstStyle/>
          <a:p>
            <a:r>
              <a:rPr lang="id-ID" dirty="0" smtClean="0"/>
              <a:t>Pengertian:</a:t>
            </a:r>
          </a:p>
          <a:p>
            <a:r>
              <a:rPr lang="id-ID" dirty="0" smtClean="0"/>
              <a:t>Tanggungjawab manajer keuangan</a:t>
            </a:r>
          </a:p>
          <a:p>
            <a:r>
              <a:rPr lang="id-ID" dirty="0" smtClean="0"/>
              <a:t>Peluang Karier </a:t>
            </a:r>
          </a:p>
          <a:p>
            <a:r>
              <a:rPr lang="id-ID" dirty="0" smtClean="0"/>
              <a:t>Jenis Perusahaan</a:t>
            </a:r>
          </a:p>
          <a:p>
            <a:r>
              <a:rPr lang="id-ID" dirty="0" smtClean="0"/>
              <a:t>Tujuan Perusahaan</a:t>
            </a:r>
          </a:p>
          <a:p>
            <a:r>
              <a:rPr lang="id-ID" dirty="0" smtClean="0"/>
              <a:t>Agency Problem</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28600" y="1752600"/>
            <a:ext cx="8458200" cy="641350"/>
          </a:xfrm>
          <a:prstGeom prst="rect">
            <a:avLst/>
          </a:prstGeom>
          <a:noFill/>
          <a:ln w="9525">
            <a:noFill/>
            <a:miter lim="800000"/>
            <a:headEnd/>
            <a:tailEnd/>
          </a:ln>
          <a:effectLst/>
        </p:spPr>
        <p:txBody>
          <a:bodyPr>
            <a:spAutoFit/>
          </a:bodyPr>
          <a:lstStyle/>
          <a:p>
            <a:pPr algn="l">
              <a:spcBef>
                <a:spcPct val="50000"/>
              </a:spcBef>
            </a:pPr>
            <a:r>
              <a:rPr lang="en-US" b="1" dirty="0"/>
              <a:t>Capital Budgeting </a:t>
            </a:r>
            <a:r>
              <a:rPr lang="en-US" b="1" dirty="0" err="1"/>
              <a:t>merupakan</a:t>
            </a:r>
            <a:r>
              <a:rPr lang="en-US" b="1" dirty="0"/>
              <a:t> </a:t>
            </a:r>
            <a:r>
              <a:rPr lang="en-US" b="1" dirty="0" err="1"/>
              <a:t>perencanaan</a:t>
            </a:r>
            <a:r>
              <a:rPr lang="en-US" b="1" dirty="0"/>
              <a:t> </a:t>
            </a:r>
            <a:r>
              <a:rPr lang="en-US" b="1" dirty="0" err="1"/>
              <a:t>investasi</a:t>
            </a:r>
            <a:r>
              <a:rPr lang="en-US" b="1" dirty="0"/>
              <a:t> </a:t>
            </a:r>
            <a:r>
              <a:rPr lang="en-US" b="1" dirty="0" err="1"/>
              <a:t>dan</a:t>
            </a:r>
            <a:r>
              <a:rPr lang="en-US" b="1" dirty="0"/>
              <a:t> </a:t>
            </a:r>
            <a:r>
              <a:rPr lang="en-US" b="1" dirty="0" err="1"/>
              <a:t>investasi</a:t>
            </a:r>
            <a:r>
              <a:rPr lang="en-US" b="1" dirty="0"/>
              <a:t> </a:t>
            </a:r>
            <a:r>
              <a:rPr lang="en-US" b="1" dirty="0" err="1"/>
              <a:t>diharapkan</a:t>
            </a:r>
            <a:r>
              <a:rPr lang="en-US" b="1" dirty="0"/>
              <a:t> </a:t>
            </a:r>
            <a:r>
              <a:rPr lang="en-US" b="1" dirty="0" err="1"/>
              <a:t>memperoleh</a:t>
            </a:r>
            <a:r>
              <a:rPr lang="en-US" b="1" dirty="0"/>
              <a:t> </a:t>
            </a:r>
            <a:r>
              <a:rPr lang="en-US" b="1" dirty="0" err="1"/>
              <a:t>keuntungan</a:t>
            </a:r>
            <a:r>
              <a:rPr lang="en-US" b="1" dirty="0"/>
              <a:t>. </a:t>
            </a:r>
          </a:p>
        </p:txBody>
      </p:sp>
      <p:sp>
        <p:nvSpPr>
          <p:cNvPr id="3077" name="Text Box 5"/>
          <p:cNvSpPr txBox="1">
            <a:spLocks noChangeArrowheads="1"/>
          </p:cNvSpPr>
          <p:nvPr/>
        </p:nvSpPr>
        <p:spPr bwMode="auto">
          <a:xfrm>
            <a:off x="228600" y="3581400"/>
            <a:ext cx="8458200" cy="923330"/>
          </a:xfrm>
          <a:prstGeom prst="rect">
            <a:avLst/>
          </a:prstGeom>
          <a:noFill/>
          <a:ln w="9525">
            <a:noFill/>
            <a:miter lim="800000"/>
            <a:headEnd/>
            <a:tailEnd/>
          </a:ln>
          <a:effectLst/>
        </p:spPr>
        <p:txBody>
          <a:bodyPr>
            <a:spAutoFit/>
          </a:bodyPr>
          <a:lstStyle/>
          <a:p>
            <a:pPr algn="l">
              <a:spcBef>
                <a:spcPct val="50000"/>
              </a:spcBef>
            </a:pPr>
            <a:r>
              <a:rPr lang="en-US" b="1" dirty="0" err="1"/>
              <a:t>Oleh</a:t>
            </a:r>
            <a:r>
              <a:rPr lang="en-US" b="1" dirty="0"/>
              <a:t> </a:t>
            </a:r>
            <a:r>
              <a:rPr lang="en-US" b="1" dirty="0" err="1"/>
              <a:t>karena</a:t>
            </a:r>
            <a:r>
              <a:rPr lang="en-US" b="1" dirty="0"/>
              <a:t> </a:t>
            </a:r>
            <a:r>
              <a:rPr lang="en-US" b="1" dirty="0" err="1"/>
              <a:t>itu</a:t>
            </a:r>
            <a:r>
              <a:rPr lang="en-US" b="1" dirty="0"/>
              <a:t> </a:t>
            </a:r>
            <a:r>
              <a:rPr lang="en-US" b="1" dirty="0" err="1"/>
              <a:t>sebelum</a:t>
            </a:r>
            <a:r>
              <a:rPr lang="en-US" b="1" dirty="0"/>
              <a:t> </a:t>
            </a:r>
            <a:r>
              <a:rPr lang="en-US" b="1" dirty="0" err="1"/>
              <a:t>rencana</a:t>
            </a:r>
            <a:r>
              <a:rPr lang="en-US" b="1" dirty="0"/>
              <a:t> </a:t>
            </a:r>
            <a:r>
              <a:rPr lang="en-US" b="1" dirty="0" err="1"/>
              <a:t>proyek</a:t>
            </a:r>
            <a:r>
              <a:rPr lang="en-US" b="1" dirty="0"/>
              <a:t> </a:t>
            </a:r>
            <a:r>
              <a:rPr lang="en-US" b="1" dirty="0" err="1"/>
              <a:t>investasi</a:t>
            </a:r>
            <a:r>
              <a:rPr lang="en-US" b="1" dirty="0"/>
              <a:t> </a:t>
            </a:r>
            <a:r>
              <a:rPr lang="en-US" b="1" dirty="0" err="1"/>
              <a:t>dilaksanakan</a:t>
            </a:r>
            <a:r>
              <a:rPr lang="en-US" b="1" dirty="0"/>
              <a:t>, </a:t>
            </a:r>
            <a:r>
              <a:rPr lang="en-US" b="1" dirty="0" err="1"/>
              <a:t>terlebih</a:t>
            </a:r>
            <a:r>
              <a:rPr lang="en-US" b="1" dirty="0"/>
              <a:t> </a:t>
            </a:r>
            <a:r>
              <a:rPr lang="en-US" b="1" dirty="0" err="1"/>
              <a:t>dulu</a:t>
            </a:r>
            <a:r>
              <a:rPr lang="en-US" b="1" dirty="0"/>
              <a:t> </a:t>
            </a:r>
            <a:r>
              <a:rPr lang="en-US" b="1" dirty="0" err="1"/>
              <a:t>harus</a:t>
            </a:r>
            <a:r>
              <a:rPr lang="en-US" b="1" dirty="0"/>
              <a:t> </a:t>
            </a:r>
            <a:r>
              <a:rPr lang="en-US" b="1" dirty="0" err="1"/>
              <a:t>dilakukan</a:t>
            </a:r>
            <a:r>
              <a:rPr lang="en-US" b="1" dirty="0"/>
              <a:t> feasibility study </a:t>
            </a:r>
            <a:r>
              <a:rPr lang="en-US" b="1" dirty="0" err="1"/>
              <a:t>untuk</a:t>
            </a:r>
            <a:r>
              <a:rPr lang="en-US" b="1" dirty="0"/>
              <a:t> </a:t>
            </a:r>
            <a:r>
              <a:rPr lang="en-US" b="1" dirty="0" err="1"/>
              <a:t>mendapatkan</a:t>
            </a:r>
            <a:r>
              <a:rPr lang="en-US" b="1" dirty="0"/>
              <a:t> </a:t>
            </a:r>
            <a:r>
              <a:rPr lang="en-US" b="1" dirty="0" err="1"/>
              <a:t>gambaran</a:t>
            </a:r>
            <a:r>
              <a:rPr lang="en-US" b="1" dirty="0"/>
              <a:t> </a:t>
            </a:r>
            <a:r>
              <a:rPr lang="en-US" b="1" dirty="0" err="1"/>
              <a:t>apakah</a:t>
            </a:r>
            <a:r>
              <a:rPr lang="en-US" b="1" dirty="0"/>
              <a:t> </a:t>
            </a:r>
            <a:r>
              <a:rPr lang="en-US" b="1" dirty="0" err="1"/>
              <a:t>proyek</a:t>
            </a:r>
            <a:r>
              <a:rPr lang="en-US" b="1" dirty="0"/>
              <a:t> </a:t>
            </a:r>
            <a:r>
              <a:rPr lang="en-US" b="1" dirty="0" err="1"/>
              <a:t>investasi</a:t>
            </a:r>
            <a:r>
              <a:rPr lang="en-US" b="1" dirty="0"/>
              <a:t> </a:t>
            </a:r>
            <a:r>
              <a:rPr lang="en-US" b="1" dirty="0" err="1"/>
              <a:t>itu</a:t>
            </a:r>
            <a:r>
              <a:rPr lang="en-US" b="1" dirty="0"/>
              <a:t> feasible (</a:t>
            </a:r>
            <a:r>
              <a:rPr lang="en-US" b="1" dirty="0" err="1"/>
              <a:t>menguntungkan</a:t>
            </a:r>
            <a:r>
              <a:rPr lang="en-US" b="1" dirty="0"/>
              <a:t>) </a:t>
            </a:r>
            <a:r>
              <a:rPr lang="en-US" b="1" dirty="0" err="1"/>
              <a:t>atau</a:t>
            </a:r>
            <a:r>
              <a:rPr lang="en-US" b="1" dirty="0"/>
              <a:t> non feasible (</a:t>
            </a:r>
            <a:r>
              <a:rPr lang="en-US" b="1" dirty="0" err="1"/>
              <a:t>tidak</a:t>
            </a:r>
            <a:r>
              <a:rPr lang="en-US" b="1" dirty="0"/>
              <a:t> </a:t>
            </a:r>
            <a:r>
              <a:rPr lang="en-US" b="1" dirty="0" err="1"/>
              <a:t>menguntungkan</a:t>
            </a:r>
            <a:r>
              <a:rPr lang="en-US" b="1" dirty="0"/>
              <a:t>).</a:t>
            </a:r>
            <a:r>
              <a:rPr lang="en-US" dirty="0"/>
              <a:t> </a:t>
            </a:r>
          </a:p>
        </p:txBody>
      </p:sp>
      <p:sp>
        <p:nvSpPr>
          <p:cNvPr id="3078" name="Text Box 6"/>
          <p:cNvSpPr txBox="1">
            <a:spLocks noChangeArrowheads="1"/>
          </p:cNvSpPr>
          <p:nvPr/>
        </p:nvSpPr>
        <p:spPr bwMode="auto">
          <a:xfrm>
            <a:off x="228600" y="2514600"/>
            <a:ext cx="8458200" cy="915988"/>
          </a:xfrm>
          <a:prstGeom prst="rect">
            <a:avLst/>
          </a:prstGeom>
          <a:noFill/>
          <a:ln w="9525">
            <a:noFill/>
            <a:miter lim="800000"/>
            <a:headEnd/>
            <a:tailEnd/>
          </a:ln>
          <a:effectLst/>
        </p:spPr>
        <p:txBody>
          <a:bodyPr>
            <a:spAutoFit/>
          </a:bodyPr>
          <a:lstStyle/>
          <a:p>
            <a:pPr algn="l">
              <a:spcBef>
                <a:spcPct val="50000"/>
              </a:spcBef>
            </a:pPr>
            <a:r>
              <a:rPr lang="en-US" b="1" dirty="0" err="1"/>
              <a:t>Perencanaan</a:t>
            </a:r>
            <a:r>
              <a:rPr lang="en-US" b="1" dirty="0"/>
              <a:t> </a:t>
            </a:r>
            <a:r>
              <a:rPr lang="en-US" b="1" dirty="0" err="1"/>
              <a:t>investasi</a:t>
            </a:r>
            <a:r>
              <a:rPr lang="en-US" b="1" dirty="0"/>
              <a:t> </a:t>
            </a:r>
            <a:r>
              <a:rPr lang="en-US" b="1" dirty="0" err="1"/>
              <a:t>menyangkut</a:t>
            </a:r>
            <a:r>
              <a:rPr lang="en-US" b="1" dirty="0"/>
              <a:t>  </a:t>
            </a:r>
            <a:r>
              <a:rPr lang="en-US" b="1" dirty="0" err="1"/>
              <a:t>kegiatan</a:t>
            </a:r>
            <a:r>
              <a:rPr lang="en-US" b="1" dirty="0"/>
              <a:t> yang </a:t>
            </a:r>
            <a:r>
              <a:rPr lang="en-US" b="1" dirty="0" err="1"/>
              <a:t>akan</a:t>
            </a:r>
            <a:r>
              <a:rPr lang="en-US" b="1" dirty="0"/>
              <a:t> </a:t>
            </a:r>
            <a:r>
              <a:rPr lang="en-US" b="1" dirty="0" err="1"/>
              <a:t>datang</a:t>
            </a:r>
            <a:r>
              <a:rPr lang="en-US" b="1" dirty="0"/>
              <a:t> </a:t>
            </a:r>
            <a:r>
              <a:rPr lang="en-US" b="1" dirty="0" err="1"/>
              <a:t>di</a:t>
            </a:r>
            <a:r>
              <a:rPr lang="en-US" b="1" dirty="0"/>
              <a:t> </a:t>
            </a:r>
            <a:r>
              <a:rPr lang="en-US" b="1" dirty="0" err="1"/>
              <a:t>mana</a:t>
            </a:r>
            <a:r>
              <a:rPr lang="en-US" b="1" dirty="0"/>
              <a:t> </a:t>
            </a:r>
            <a:r>
              <a:rPr lang="en-US" b="1" dirty="0" err="1"/>
              <a:t>kegiatan</a:t>
            </a:r>
            <a:r>
              <a:rPr lang="en-US" b="1" dirty="0"/>
              <a:t> yang </a:t>
            </a:r>
            <a:r>
              <a:rPr lang="en-US" b="1" dirty="0" err="1"/>
              <a:t>akan</a:t>
            </a:r>
            <a:r>
              <a:rPr lang="en-US" b="1" dirty="0"/>
              <a:t> </a:t>
            </a:r>
            <a:r>
              <a:rPr lang="en-US" b="1" dirty="0" err="1"/>
              <a:t>datang</a:t>
            </a:r>
            <a:r>
              <a:rPr lang="en-US" b="1" dirty="0"/>
              <a:t> </a:t>
            </a:r>
            <a:r>
              <a:rPr lang="en-US" b="1" dirty="0" err="1"/>
              <a:t>penuh</a:t>
            </a:r>
            <a:r>
              <a:rPr lang="en-US" b="1" dirty="0"/>
              <a:t> </a:t>
            </a:r>
            <a:r>
              <a:rPr lang="en-US" b="1" dirty="0" err="1"/>
              <a:t>ketidak</a:t>
            </a:r>
            <a:r>
              <a:rPr lang="en-US" b="1" dirty="0"/>
              <a:t> </a:t>
            </a:r>
            <a:r>
              <a:rPr lang="en-US" b="1" dirty="0" err="1"/>
              <a:t>pastian</a:t>
            </a:r>
            <a:r>
              <a:rPr lang="en-US" b="1" dirty="0"/>
              <a:t> </a:t>
            </a:r>
            <a:r>
              <a:rPr lang="en-US" b="1" dirty="0" err="1"/>
              <a:t>dan</a:t>
            </a:r>
            <a:r>
              <a:rPr lang="en-US" b="1" dirty="0"/>
              <a:t> </a:t>
            </a:r>
            <a:r>
              <a:rPr lang="en-US" b="1" dirty="0" err="1"/>
              <a:t>adanya</a:t>
            </a:r>
            <a:r>
              <a:rPr lang="en-US" b="1" dirty="0"/>
              <a:t> </a:t>
            </a:r>
            <a:r>
              <a:rPr lang="en-US" b="1" dirty="0" err="1"/>
              <a:t>ketidak</a:t>
            </a:r>
            <a:r>
              <a:rPr lang="en-US" b="1" dirty="0"/>
              <a:t> </a:t>
            </a:r>
            <a:r>
              <a:rPr lang="en-US" b="1" dirty="0" err="1"/>
              <a:t>pastian</a:t>
            </a:r>
            <a:r>
              <a:rPr lang="en-US" b="1" dirty="0"/>
              <a:t> </a:t>
            </a:r>
            <a:r>
              <a:rPr lang="en-US" b="1" dirty="0" err="1"/>
              <a:t>akan</a:t>
            </a:r>
            <a:r>
              <a:rPr lang="en-US" b="1" dirty="0"/>
              <a:t> </a:t>
            </a:r>
            <a:r>
              <a:rPr lang="en-US" b="1" dirty="0" err="1"/>
              <a:t>memunculkan</a:t>
            </a:r>
            <a:r>
              <a:rPr lang="en-US" b="1" dirty="0"/>
              <a:t> </a:t>
            </a:r>
            <a:r>
              <a:rPr lang="en-US" b="1" dirty="0" err="1"/>
              <a:t>risiko</a:t>
            </a:r>
            <a:r>
              <a:rPr lang="en-US" b="1" dirty="0"/>
              <a:t>. </a:t>
            </a:r>
          </a:p>
        </p:txBody>
      </p:sp>
      <p:sp>
        <p:nvSpPr>
          <p:cNvPr id="3079" name="Text Box 7"/>
          <p:cNvSpPr txBox="1">
            <a:spLocks noChangeArrowheads="1"/>
          </p:cNvSpPr>
          <p:nvPr/>
        </p:nvSpPr>
        <p:spPr bwMode="auto">
          <a:xfrm>
            <a:off x="228600" y="5057775"/>
            <a:ext cx="8458200" cy="1190625"/>
          </a:xfrm>
          <a:prstGeom prst="rect">
            <a:avLst/>
          </a:prstGeom>
          <a:noFill/>
          <a:ln w="9525">
            <a:noFill/>
            <a:miter lim="800000"/>
            <a:headEnd/>
            <a:tailEnd/>
          </a:ln>
          <a:effectLst/>
        </p:spPr>
        <p:txBody>
          <a:bodyPr>
            <a:spAutoFit/>
          </a:bodyPr>
          <a:lstStyle/>
          <a:p>
            <a:pPr algn="l">
              <a:spcBef>
                <a:spcPct val="50000"/>
              </a:spcBef>
            </a:pPr>
            <a:r>
              <a:rPr lang="en-US" b="1">
                <a:solidFill>
                  <a:schemeClr val="bg1"/>
                </a:solidFill>
              </a:rPr>
              <a:t>Mengingat perencanaan investasi berkaitan dengan masa depan dan dalam jangka panjang serta adanya ketidak pastian masa datang, maka dalam menganalisis kelayakan suatu investasi harus memperhatikan dua unsur, yaitu unsur risiko dan unsur dimensi waktu dalam nilai uang. </a:t>
            </a:r>
          </a:p>
        </p:txBody>
      </p:sp>
      <p:sp>
        <p:nvSpPr>
          <p:cNvPr id="3080" name="Text Box 8" descr="Divot"/>
          <p:cNvSpPr txBox="1">
            <a:spLocks noChangeArrowheads="1"/>
          </p:cNvSpPr>
          <p:nvPr/>
        </p:nvSpPr>
        <p:spPr bwMode="auto">
          <a:xfrm>
            <a:off x="228600" y="1157288"/>
            <a:ext cx="8458200" cy="366712"/>
          </a:xfrm>
          <a:prstGeom prst="rect">
            <a:avLst/>
          </a:prstGeom>
          <a:pattFill prst="divot">
            <a:fgClr>
              <a:srgbClr val="000099"/>
            </a:fgClr>
            <a:bgClr>
              <a:schemeClr val="tx1"/>
            </a:bgClr>
          </a:pattFill>
          <a:ln w="9525">
            <a:noFill/>
            <a:miter lim="800000"/>
            <a:headEnd/>
            <a:tailEnd/>
          </a:ln>
          <a:effectLst/>
        </p:spPr>
        <p:txBody>
          <a:bodyPr>
            <a:spAutoFit/>
          </a:bodyPr>
          <a:lstStyle/>
          <a:p>
            <a:pPr algn="l">
              <a:spcBef>
                <a:spcPct val="50000"/>
              </a:spcBef>
            </a:pPr>
            <a:r>
              <a:rPr lang="en-US" b="1">
                <a:solidFill>
                  <a:srgbClr val="FF9900"/>
                </a:solidFill>
              </a:rPr>
              <a:t>Introduksi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0"/>
                                        </p:tgtEl>
                                        <p:attrNameLst>
                                          <p:attrName>style.visibility</p:attrName>
                                        </p:attrNameLst>
                                      </p:cBhvr>
                                      <p:to>
                                        <p:strVal val="visible"/>
                                      </p:to>
                                    </p:set>
                                    <p:anim calcmode="lin" valueType="num">
                                      <p:cBhvr additive="base">
                                        <p:cTn id="7" dur="1000" fill="hold"/>
                                        <p:tgtEl>
                                          <p:spTgt spid="3080"/>
                                        </p:tgtEl>
                                        <p:attrNameLst>
                                          <p:attrName>ppt_x</p:attrName>
                                        </p:attrNameLst>
                                      </p:cBhvr>
                                      <p:tavLst>
                                        <p:tav tm="0">
                                          <p:val>
                                            <p:strVal val="#ppt_x"/>
                                          </p:val>
                                        </p:tav>
                                        <p:tav tm="100000">
                                          <p:val>
                                            <p:strVal val="#ppt_x"/>
                                          </p:val>
                                        </p:tav>
                                      </p:tavLst>
                                    </p:anim>
                                    <p:anim calcmode="lin" valueType="num">
                                      <p:cBhvr additive="base">
                                        <p:cTn id="8" dur="10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1000" fill="hold"/>
                                        <p:tgtEl>
                                          <p:spTgt spid="3076"/>
                                        </p:tgtEl>
                                        <p:attrNameLst>
                                          <p:attrName>ppt_x</p:attrName>
                                        </p:attrNameLst>
                                      </p:cBhvr>
                                      <p:tavLst>
                                        <p:tav tm="0">
                                          <p:val>
                                            <p:strVal val="#ppt_x"/>
                                          </p:val>
                                        </p:tav>
                                        <p:tav tm="100000">
                                          <p:val>
                                            <p:strVal val="#ppt_x"/>
                                          </p:val>
                                        </p:tav>
                                      </p:tavLst>
                                    </p:anim>
                                    <p:anim calcmode="lin" valueType="num">
                                      <p:cBhvr additive="base">
                                        <p:cTn id="14" dur="10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grpId="0" nodeType="clickEffect">
                                  <p:stCondLst>
                                    <p:cond delay="0"/>
                                  </p:stCondLst>
                                  <p:childTnLst>
                                    <p:set>
                                      <p:cBhvr>
                                        <p:cTn id="18" dur="1" fill="hold">
                                          <p:stCondLst>
                                            <p:cond delay="0"/>
                                          </p:stCondLst>
                                        </p:cTn>
                                        <p:tgtEl>
                                          <p:spTgt spid="3078"/>
                                        </p:tgtEl>
                                        <p:attrNameLst>
                                          <p:attrName>style.visibility</p:attrName>
                                        </p:attrNameLst>
                                      </p:cBhvr>
                                      <p:to>
                                        <p:strVal val="visible"/>
                                      </p:to>
                                    </p:set>
                                    <p:animEffect transition="in" filter="diamond(out)">
                                      <p:cBhvr>
                                        <p:cTn id="19" dur="1000"/>
                                        <p:tgtEl>
                                          <p:spTgt spid="307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077"/>
                                        </p:tgtEl>
                                        <p:attrNameLst>
                                          <p:attrName>style.visibility</p:attrName>
                                        </p:attrNameLst>
                                      </p:cBhvr>
                                      <p:to>
                                        <p:strVal val="visible"/>
                                      </p:to>
                                    </p:set>
                                    <p:anim calcmode="lin" valueType="num">
                                      <p:cBhvr additive="base">
                                        <p:cTn id="24" dur="1000" fill="hold"/>
                                        <p:tgtEl>
                                          <p:spTgt spid="3077"/>
                                        </p:tgtEl>
                                        <p:attrNameLst>
                                          <p:attrName>ppt_x</p:attrName>
                                        </p:attrNameLst>
                                      </p:cBhvr>
                                      <p:tavLst>
                                        <p:tav tm="0">
                                          <p:val>
                                            <p:strVal val="0-#ppt_w/2"/>
                                          </p:val>
                                        </p:tav>
                                        <p:tav tm="100000">
                                          <p:val>
                                            <p:strVal val="#ppt_x"/>
                                          </p:val>
                                        </p:tav>
                                      </p:tavLst>
                                    </p:anim>
                                    <p:anim calcmode="lin" valueType="num">
                                      <p:cBhvr additive="base">
                                        <p:cTn id="25" dur="1000" fill="hold"/>
                                        <p:tgtEl>
                                          <p:spTgt spid="307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79"/>
                                        </p:tgtEl>
                                        <p:attrNameLst>
                                          <p:attrName>style.visibility</p:attrName>
                                        </p:attrNameLst>
                                      </p:cBhvr>
                                      <p:to>
                                        <p:strVal val="visible"/>
                                      </p:to>
                                    </p:set>
                                    <p:anim calcmode="lin" valueType="num">
                                      <p:cBhvr additive="base">
                                        <p:cTn id="30" dur="1000" fill="hold"/>
                                        <p:tgtEl>
                                          <p:spTgt spid="3079"/>
                                        </p:tgtEl>
                                        <p:attrNameLst>
                                          <p:attrName>ppt_x</p:attrName>
                                        </p:attrNameLst>
                                      </p:cBhvr>
                                      <p:tavLst>
                                        <p:tav tm="0">
                                          <p:val>
                                            <p:strVal val="0-#ppt_w/2"/>
                                          </p:val>
                                        </p:tav>
                                        <p:tav tm="100000">
                                          <p:val>
                                            <p:strVal val="#ppt_x"/>
                                          </p:val>
                                        </p:tav>
                                      </p:tavLst>
                                    </p:anim>
                                    <p:anim calcmode="lin" valueType="num">
                                      <p:cBhvr additive="base">
                                        <p:cTn id="31" dur="1000" fill="hold"/>
                                        <p:tgtEl>
                                          <p:spTgt spid="30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78" grpId="0"/>
      <p:bldP spid="3079" grpId="0"/>
      <p:bldP spid="308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304800" y="1066800"/>
            <a:ext cx="6477000" cy="366713"/>
          </a:xfrm>
          <a:prstGeom prst="rect">
            <a:avLst/>
          </a:prstGeom>
          <a:noFill/>
          <a:ln w="9525">
            <a:noFill/>
            <a:miter lim="800000"/>
            <a:headEnd/>
            <a:tailEnd/>
          </a:ln>
          <a:effectLst/>
        </p:spPr>
        <p:txBody>
          <a:bodyPr>
            <a:spAutoFit/>
          </a:bodyPr>
          <a:lstStyle/>
          <a:p>
            <a:pPr algn="l">
              <a:spcBef>
                <a:spcPct val="50000"/>
              </a:spcBef>
            </a:pPr>
            <a:r>
              <a:rPr lang="en-US" b="1"/>
              <a:t>Metode Penilaian Kelayakan Investasi</a:t>
            </a:r>
          </a:p>
        </p:txBody>
      </p:sp>
      <p:sp>
        <p:nvSpPr>
          <p:cNvPr id="4101" name="Text Box 5"/>
          <p:cNvSpPr txBox="1">
            <a:spLocks noChangeArrowheads="1"/>
          </p:cNvSpPr>
          <p:nvPr/>
        </p:nvSpPr>
        <p:spPr bwMode="auto">
          <a:xfrm>
            <a:off x="457200" y="1766888"/>
            <a:ext cx="6477000" cy="366712"/>
          </a:xfrm>
          <a:prstGeom prst="rect">
            <a:avLst/>
          </a:prstGeom>
          <a:noFill/>
          <a:ln w="9525">
            <a:noFill/>
            <a:miter lim="800000"/>
            <a:headEnd/>
            <a:tailEnd/>
          </a:ln>
          <a:effectLst/>
        </p:spPr>
        <p:txBody>
          <a:bodyPr>
            <a:spAutoFit/>
          </a:bodyPr>
          <a:lstStyle/>
          <a:p>
            <a:pPr algn="l">
              <a:spcBef>
                <a:spcPct val="50000"/>
              </a:spcBef>
            </a:pPr>
            <a:r>
              <a:rPr lang="en-US" b="1"/>
              <a:t>1.   Payback Period (PbP)  Creterion </a:t>
            </a:r>
          </a:p>
        </p:txBody>
      </p:sp>
      <p:sp>
        <p:nvSpPr>
          <p:cNvPr id="4102" name="Text Box 6"/>
          <p:cNvSpPr txBox="1">
            <a:spLocks noChangeArrowheads="1"/>
          </p:cNvSpPr>
          <p:nvPr/>
        </p:nvSpPr>
        <p:spPr bwMode="auto">
          <a:xfrm>
            <a:off x="457200" y="2514600"/>
            <a:ext cx="6477000" cy="366713"/>
          </a:xfrm>
          <a:prstGeom prst="rect">
            <a:avLst/>
          </a:prstGeom>
          <a:noFill/>
          <a:ln w="9525">
            <a:noFill/>
            <a:miter lim="800000"/>
            <a:headEnd/>
            <a:tailEnd/>
          </a:ln>
          <a:effectLst/>
        </p:spPr>
        <p:txBody>
          <a:bodyPr>
            <a:spAutoFit/>
          </a:bodyPr>
          <a:lstStyle/>
          <a:p>
            <a:pPr algn="l">
              <a:spcBef>
                <a:spcPct val="50000"/>
              </a:spcBef>
            </a:pPr>
            <a:r>
              <a:rPr lang="en-US" b="1"/>
              <a:t>2.  Accounting Rate of Return (ARR)  Creterion</a:t>
            </a:r>
          </a:p>
        </p:txBody>
      </p:sp>
      <p:sp>
        <p:nvSpPr>
          <p:cNvPr id="4103" name="Text Box 7"/>
          <p:cNvSpPr txBox="1">
            <a:spLocks noChangeArrowheads="1"/>
          </p:cNvSpPr>
          <p:nvPr/>
        </p:nvSpPr>
        <p:spPr bwMode="auto">
          <a:xfrm>
            <a:off x="457200" y="3276600"/>
            <a:ext cx="6477000" cy="366713"/>
          </a:xfrm>
          <a:prstGeom prst="rect">
            <a:avLst/>
          </a:prstGeom>
          <a:noFill/>
          <a:ln w="9525">
            <a:noFill/>
            <a:miter lim="800000"/>
            <a:headEnd/>
            <a:tailEnd/>
          </a:ln>
          <a:effectLst/>
        </p:spPr>
        <p:txBody>
          <a:bodyPr>
            <a:spAutoFit/>
          </a:bodyPr>
          <a:lstStyle/>
          <a:p>
            <a:pPr algn="l">
              <a:spcBef>
                <a:spcPct val="50000"/>
              </a:spcBef>
            </a:pPr>
            <a:r>
              <a:rPr lang="en-US" b="1"/>
              <a:t>3.  Net Present Value  (NPV)  Creterion</a:t>
            </a:r>
          </a:p>
        </p:txBody>
      </p:sp>
      <p:sp>
        <p:nvSpPr>
          <p:cNvPr id="4104" name="Text Box 8"/>
          <p:cNvSpPr txBox="1">
            <a:spLocks noChangeArrowheads="1"/>
          </p:cNvSpPr>
          <p:nvPr/>
        </p:nvSpPr>
        <p:spPr bwMode="auto">
          <a:xfrm>
            <a:off x="457200" y="4038600"/>
            <a:ext cx="6477000" cy="366713"/>
          </a:xfrm>
          <a:prstGeom prst="rect">
            <a:avLst/>
          </a:prstGeom>
          <a:noFill/>
          <a:ln w="9525">
            <a:noFill/>
            <a:miter lim="800000"/>
            <a:headEnd/>
            <a:tailEnd/>
          </a:ln>
          <a:effectLst/>
        </p:spPr>
        <p:txBody>
          <a:bodyPr>
            <a:spAutoFit/>
          </a:bodyPr>
          <a:lstStyle/>
          <a:p>
            <a:pPr algn="l">
              <a:spcBef>
                <a:spcPct val="50000"/>
              </a:spcBef>
            </a:pPr>
            <a:r>
              <a:rPr lang="en-US" b="1"/>
              <a:t>4.  Benefit Cost Ratio  (B/C)  Creterion</a:t>
            </a:r>
          </a:p>
        </p:txBody>
      </p:sp>
      <p:sp>
        <p:nvSpPr>
          <p:cNvPr id="4105" name="Text Box 9"/>
          <p:cNvSpPr txBox="1">
            <a:spLocks noChangeArrowheads="1"/>
          </p:cNvSpPr>
          <p:nvPr/>
        </p:nvSpPr>
        <p:spPr bwMode="auto">
          <a:xfrm>
            <a:off x="457200" y="4800600"/>
            <a:ext cx="6477000" cy="366713"/>
          </a:xfrm>
          <a:prstGeom prst="rect">
            <a:avLst/>
          </a:prstGeom>
          <a:noFill/>
          <a:ln w="9525">
            <a:noFill/>
            <a:miter lim="800000"/>
            <a:headEnd/>
            <a:tailEnd/>
          </a:ln>
          <a:effectLst/>
        </p:spPr>
        <p:txBody>
          <a:bodyPr>
            <a:spAutoFit/>
          </a:bodyPr>
          <a:lstStyle/>
          <a:p>
            <a:pPr algn="l">
              <a:spcBef>
                <a:spcPct val="50000"/>
              </a:spcBef>
            </a:pPr>
            <a:r>
              <a:rPr lang="en-US" b="1"/>
              <a:t>5.  Internal Rate of Return  (IRR)  Creterion </a:t>
            </a:r>
          </a:p>
        </p:txBody>
      </p:sp>
      <p:sp>
        <p:nvSpPr>
          <p:cNvPr id="4106" name="Text Box 10"/>
          <p:cNvSpPr txBox="1">
            <a:spLocks noChangeArrowheads="1"/>
          </p:cNvSpPr>
          <p:nvPr/>
        </p:nvSpPr>
        <p:spPr bwMode="auto">
          <a:xfrm>
            <a:off x="457200" y="5562600"/>
            <a:ext cx="6477000" cy="366713"/>
          </a:xfrm>
          <a:prstGeom prst="rect">
            <a:avLst/>
          </a:prstGeom>
          <a:noFill/>
          <a:ln w="9525">
            <a:noFill/>
            <a:miter lim="800000"/>
            <a:headEnd/>
            <a:tailEnd/>
          </a:ln>
          <a:effectLst/>
        </p:spPr>
        <p:txBody>
          <a:bodyPr>
            <a:spAutoFit/>
          </a:bodyPr>
          <a:lstStyle/>
          <a:p>
            <a:pPr algn="l">
              <a:spcBef>
                <a:spcPct val="50000"/>
              </a:spcBef>
            </a:pPr>
            <a:r>
              <a:rPr lang="en-US" b="1"/>
              <a:t>6.  Modified Internal Rate of Return (MIRR)  Creterion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1000" fill="hold"/>
                                        <p:tgtEl>
                                          <p:spTgt spid="4100"/>
                                        </p:tgtEl>
                                        <p:attrNameLst>
                                          <p:attrName>ppt_x</p:attrName>
                                        </p:attrNameLst>
                                      </p:cBhvr>
                                      <p:tavLst>
                                        <p:tav tm="0">
                                          <p:val>
                                            <p:strVal val="0-#ppt_w/2"/>
                                          </p:val>
                                        </p:tav>
                                        <p:tav tm="100000">
                                          <p:val>
                                            <p:strVal val="#ppt_x"/>
                                          </p:val>
                                        </p:tav>
                                      </p:tavLst>
                                    </p:anim>
                                    <p:anim calcmode="lin" valueType="num">
                                      <p:cBhvr additive="base">
                                        <p:cTn id="8" dur="10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4101"/>
                                        </p:tgtEl>
                                        <p:attrNameLst>
                                          <p:attrName>style.visibility</p:attrName>
                                        </p:attrNameLst>
                                      </p:cBhvr>
                                      <p:to>
                                        <p:strVal val="visible"/>
                                      </p:to>
                                    </p:set>
                                    <p:animEffect transition="in" filter="strips(upRight)">
                                      <p:cBhvr>
                                        <p:cTn id="13" dur="1000"/>
                                        <p:tgtEl>
                                          <p:spTgt spid="410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4102"/>
                                        </p:tgtEl>
                                        <p:attrNameLst>
                                          <p:attrName>style.visibility</p:attrName>
                                        </p:attrNameLst>
                                      </p:cBhvr>
                                      <p:to>
                                        <p:strVal val="visible"/>
                                      </p:to>
                                    </p:set>
                                    <p:animEffect transition="in" filter="strips(upRight)">
                                      <p:cBhvr>
                                        <p:cTn id="18" dur="1000"/>
                                        <p:tgtEl>
                                          <p:spTgt spid="4102"/>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4103"/>
                                        </p:tgtEl>
                                        <p:attrNameLst>
                                          <p:attrName>style.visibility</p:attrName>
                                        </p:attrNameLst>
                                      </p:cBhvr>
                                      <p:to>
                                        <p:strVal val="visible"/>
                                      </p:to>
                                    </p:set>
                                    <p:animEffect transition="in" filter="strips(upRight)">
                                      <p:cBhvr>
                                        <p:cTn id="23" dur="1000"/>
                                        <p:tgtEl>
                                          <p:spTgt spid="4103"/>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grpId="0" nodeType="clickEffect">
                                  <p:stCondLst>
                                    <p:cond delay="0"/>
                                  </p:stCondLst>
                                  <p:childTnLst>
                                    <p:set>
                                      <p:cBhvr>
                                        <p:cTn id="27" dur="1" fill="hold">
                                          <p:stCondLst>
                                            <p:cond delay="0"/>
                                          </p:stCondLst>
                                        </p:cTn>
                                        <p:tgtEl>
                                          <p:spTgt spid="4104"/>
                                        </p:tgtEl>
                                        <p:attrNameLst>
                                          <p:attrName>style.visibility</p:attrName>
                                        </p:attrNameLst>
                                      </p:cBhvr>
                                      <p:to>
                                        <p:strVal val="visible"/>
                                      </p:to>
                                    </p:set>
                                    <p:animEffect transition="in" filter="strips(upRight)">
                                      <p:cBhvr>
                                        <p:cTn id="28" dur="1000"/>
                                        <p:tgtEl>
                                          <p:spTgt spid="410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105"/>
                                        </p:tgtEl>
                                        <p:attrNameLst>
                                          <p:attrName>style.visibility</p:attrName>
                                        </p:attrNameLst>
                                      </p:cBhvr>
                                      <p:to>
                                        <p:strVal val="visible"/>
                                      </p:to>
                                    </p:set>
                                    <p:anim calcmode="lin" valueType="num">
                                      <p:cBhvr additive="base">
                                        <p:cTn id="33" dur="1000" fill="hold"/>
                                        <p:tgtEl>
                                          <p:spTgt spid="4105"/>
                                        </p:tgtEl>
                                        <p:attrNameLst>
                                          <p:attrName>ppt_x</p:attrName>
                                        </p:attrNameLst>
                                      </p:cBhvr>
                                      <p:tavLst>
                                        <p:tav tm="0">
                                          <p:val>
                                            <p:strVal val="0-#ppt_w/2"/>
                                          </p:val>
                                        </p:tav>
                                        <p:tav tm="100000">
                                          <p:val>
                                            <p:strVal val="#ppt_x"/>
                                          </p:val>
                                        </p:tav>
                                      </p:tavLst>
                                    </p:anim>
                                    <p:anim calcmode="lin" valueType="num">
                                      <p:cBhvr additive="base">
                                        <p:cTn id="34" dur="1000" fill="hold"/>
                                        <p:tgtEl>
                                          <p:spTgt spid="410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106"/>
                                        </p:tgtEl>
                                        <p:attrNameLst>
                                          <p:attrName>style.visibility</p:attrName>
                                        </p:attrNameLst>
                                      </p:cBhvr>
                                      <p:to>
                                        <p:strVal val="visible"/>
                                      </p:to>
                                    </p:set>
                                    <p:anim calcmode="lin" valueType="num">
                                      <p:cBhvr additive="base">
                                        <p:cTn id="39" dur="1000" fill="hold"/>
                                        <p:tgtEl>
                                          <p:spTgt spid="4106"/>
                                        </p:tgtEl>
                                        <p:attrNameLst>
                                          <p:attrName>ppt_x</p:attrName>
                                        </p:attrNameLst>
                                      </p:cBhvr>
                                      <p:tavLst>
                                        <p:tav tm="0">
                                          <p:val>
                                            <p:strVal val="#ppt_x"/>
                                          </p:val>
                                        </p:tav>
                                        <p:tav tm="100000">
                                          <p:val>
                                            <p:strVal val="#ppt_x"/>
                                          </p:val>
                                        </p:tav>
                                      </p:tavLst>
                                    </p:anim>
                                    <p:anim calcmode="lin" valueType="num">
                                      <p:cBhvr additive="base">
                                        <p:cTn id="40" dur="1000" fill="hold"/>
                                        <p:tgtEl>
                                          <p:spTgt spid="4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2" grpId="0"/>
      <p:bldP spid="4103" grpId="0"/>
      <p:bldP spid="4104" grpId="0"/>
      <p:bldP spid="4105" grpId="0"/>
      <p:bldP spid="410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 name="AutoShape 20"/>
          <p:cNvSpPr>
            <a:spLocks noChangeArrowheads="1"/>
          </p:cNvSpPr>
          <p:nvPr/>
        </p:nvSpPr>
        <p:spPr bwMode="auto">
          <a:xfrm>
            <a:off x="609600" y="3784600"/>
            <a:ext cx="1600200" cy="762000"/>
          </a:xfrm>
          <a:prstGeom prst="roundRect">
            <a:avLst>
              <a:gd name="adj" fmla="val 50000"/>
            </a:avLst>
          </a:prstGeom>
          <a:noFill/>
          <a:ln w="28575">
            <a:solidFill>
              <a:schemeClr val="tx1"/>
            </a:solidFill>
            <a:round/>
            <a:headEnd/>
            <a:tailEnd/>
          </a:ln>
          <a:effectLst/>
        </p:spPr>
        <p:txBody>
          <a:bodyPr wrap="none" anchor="ctr"/>
          <a:lstStyle/>
          <a:p>
            <a:pPr algn="ctr"/>
            <a:r>
              <a:rPr lang="en-US" sz="1400" b="1" dirty="0"/>
              <a:t>DIVIDEND</a:t>
            </a:r>
          </a:p>
          <a:p>
            <a:pPr algn="ctr"/>
            <a:r>
              <a:rPr lang="en-US" sz="1400" b="1" dirty="0"/>
              <a:t>POLICY</a:t>
            </a:r>
          </a:p>
        </p:txBody>
      </p:sp>
      <p:sp>
        <p:nvSpPr>
          <p:cNvPr id="13333" name="AutoShape 21"/>
          <p:cNvSpPr>
            <a:spLocks noChangeArrowheads="1"/>
          </p:cNvSpPr>
          <p:nvPr/>
        </p:nvSpPr>
        <p:spPr bwMode="auto">
          <a:xfrm>
            <a:off x="3505200" y="2832100"/>
            <a:ext cx="1600200" cy="762000"/>
          </a:xfrm>
          <a:prstGeom prst="roundRect">
            <a:avLst>
              <a:gd name="adj" fmla="val 16667"/>
            </a:avLst>
          </a:prstGeom>
          <a:noFill/>
          <a:ln w="28575">
            <a:solidFill>
              <a:schemeClr val="tx1"/>
            </a:solidFill>
            <a:round/>
            <a:headEnd/>
            <a:tailEnd/>
          </a:ln>
          <a:effectLst/>
        </p:spPr>
        <p:txBody>
          <a:bodyPr wrap="none" anchor="ctr"/>
          <a:lstStyle/>
          <a:p>
            <a:pPr algn="ctr"/>
            <a:r>
              <a:rPr lang="en-US" sz="1400" b="1" dirty="0"/>
              <a:t>PAYOUT</a:t>
            </a:r>
          </a:p>
          <a:p>
            <a:pPr algn="ctr"/>
            <a:r>
              <a:rPr lang="en-US" sz="1400" b="1" dirty="0"/>
              <a:t>EARNING</a:t>
            </a:r>
          </a:p>
        </p:txBody>
      </p:sp>
      <p:sp>
        <p:nvSpPr>
          <p:cNvPr id="13334" name="AutoShape 22"/>
          <p:cNvSpPr>
            <a:spLocks noChangeArrowheads="1"/>
          </p:cNvSpPr>
          <p:nvPr/>
        </p:nvSpPr>
        <p:spPr bwMode="auto">
          <a:xfrm>
            <a:off x="3505200" y="4724400"/>
            <a:ext cx="1600200" cy="762000"/>
          </a:xfrm>
          <a:prstGeom prst="roundRect">
            <a:avLst>
              <a:gd name="adj" fmla="val 16667"/>
            </a:avLst>
          </a:prstGeom>
          <a:solidFill>
            <a:schemeClr val="bg1"/>
          </a:solidFill>
          <a:ln w="28575">
            <a:solidFill>
              <a:schemeClr val="tx1"/>
            </a:solidFill>
            <a:round/>
            <a:headEnd/>
            <a:tailEnd/>
          </a:ln>
          <a:effectLst/>
        </p:spPr>
        <p:txBody>
          <a:bodyPr wrap="none" anchor="ctr"/>
          <a:lstStyle/>
          <a:p>
            <a:pPr algn="ctr"/>
            <a:r>
              <a:rPr lang="en-US" sz="1400" b="1" dirty="0"/>
              <a:t>REINVESTMENT</a:t>
            </a:r>
          </a:p>
        </p:txBody>
      </p:sp>
      <p:sp>
        <p:nvSpPr>
          <p:cNvPr id="13335" name="AutoShape 23"/>
          <p:cNvSpPr>
            <a:spLocks noChangeArrowheads="1"/>
          </p:cNvSpPr>
          <p:nvPr/>
        </p:nvSpPr>
        <p:spPr bwMode="auto">
          <a:xfrm>
            <a:off x="6705600" y="1866900"/>
            <a:ext cx="1600200" cy="762000"/>
          </a:xfrm>
          <a:prstGeom prst="roundRect">
            <a:avLst>
              <a:gd name="adj" fmla="val 16667"/>
            </a:avLst>
          </a:prstGeom>
          <a:solidFill>
            <a:schemeClr val="bg1"/>
          </a:solidFill>
          <a:ln w="28575">
            <a:solidFill>
              <a:schemeClr val="tx1"/>
            </a:solidFill>
            <a:round/>
            <a:headEnd/>
            <a:tailEnd/>
          </a:ln>
          <a:effectLst/>
        </p:spPr>
        <p:txBody>
          <a:bodyPr wrap="none" anchor="ctr"/>
          <a:lstStyle/>
          <a:p>
            <a:pPr algn="ctr"/>
            <a:r>
              <a:rPr lang="en-US" sz="1400" b="1"/>
              <a:t>CONSTAN</a:t>
            </a:r>
          </a:p>
          <a:p>
            <a:pPr algn="ctr"/>
            <a:r>
              <a:rPr lang="en-US" sz="1400" b="1"/>
              <a:t>DIVIDEND</a:t>
            </a:r>
          </a:p>
        </p:txBody>
      </p:sp>
      <p:sp>
        <p:nvSpPr>
          <p:cNvPr id="13336" name="AutoShape 24"/>
          <p:cNvSpPr>
            <a:spLocks noChangeArrowheads="1"/>
          </p:cNvSpPr>
          <p:nvPr/>
        </p:nvSpPr>
        <p:spPr bwMode="auto">
          <a:xfrm>
            <a:off x="6705600" y="3708400"/>
            <a:ext cx="1600200" cy="762000"/>
          </a:xfrm>
          <a:prstGeom prst="roundRect">
            <a:avLst>
              <a:gd name="adj" fmla="val 16667"/>
            </a:avLst>
          </a:prstGeom>
          <a:solidFill>
            <a:schemeClr val="bg1"/>
          </a:solidFill>
          <a:ln w="28575">
            <a:solidFill>
              <a:schemeClr val="tx1"/>
            </a:solidFill>
            <a:round/>
            <a:headEnd/>
            <a:tailEnd/>
          </a:ln>
          <a:effectLst/>
        </p:spPr>
        <p:txBody>
          <a:bodyPr wrap="none" anchor="ctr"/>
          <a:lstStyle/>
          <a:p>
            <a:pPr algn="ctr"/>
            <a:r>
              <a:rPr lang="en-US" sz="1400" b="1"/>
              <a:t>VARIATED</a:t>
            </a:r>
          </a:p>
          <a:p>
            <a:pPr algn="ctr"/>
            <a:r>
              <a:rPr lang="en-US" sz="1400" b="1"/>
              <a:t>DIVIDEND</a:t>
            </a:r>
          </a:p>
        </p:txBody>
      </p:sp>
      <p:sp>
        <p:nvSpPr>
          <p:cNvPr id="13337" name="Line 25"/>
          <p:cNvSpPr>
            <a:spLocks noChangeShapeType="1"/>
          </p:cNvSpPr>
          <p:nvPr/>
        </p:nvSpPr>
        <p:spPr bwMode="auto">
          <a:xfrm>
            <a:off x="2209800" y="4178300"/>
            <a:ext cx="609600" cy="0"/>
          </a:xfrm>
          <a:prstGeom prst="line">
            <a:avLst/>
          </a:prstGeom>
          <a:noFill/>
          <a:ln w="38100">
            <a:solidFill>
              <a:schemeClr val="tx1"/>
            </a:solidFill>
            <a:round/>
            <a:headEnd/>
            <a:tailEnd/>
          </a:ln>
          <a:effectLst/>
        </p:spPr>
        <p:txBody>
          <a:bodyPr/>
          <a:lstStyle/>
          <a:p>
            <a:endParaRPr lang="id-ID"/>
          </a:p>
        </p:txBody>
      </p:sp>
      <p:sp>
        <p:nvSpPr>
          <p:cNvPr id="13338" name="Line 26"/>
          <p:cNvSpPr>
            <a:spLocks noChangeShapeType="1"/>
          </p:cNvSpPr>
          <p:nvPr/>
        </p:nvSpPr>
        <p:spPr bwMode="auto">
          <a:xfrm flipV="1">
            <a:off x="2819400" y="3213100"/>
            <a:ext cx="0" cy="990600"/>
          </a:xfrm>
          <a:prstGeom prst="line">
            <a:avLst/>
          </a:prstGeom>
          <a:noFill/>
          <a:ln w="38100">
            <a:solidFill>
              <a:schemeClr val="tx1"/>
            </a:solidFill>
            <a:round/>
            <a:headEnd/>
            <a:tailEnd/>
          </a:ln>
          <a:effectLst/>
        </p:spPr>
        <p:txBody>
          <a:bodyPr/>
          <a:lstStyle/>
          <a:p>
            <a:endParaRPr lang="id-ID"/>
          </a:p>
        </p:txBody>
      </p:sp>
      <p:sp>
        <p:nvSpPr>
          <p:cNvPr id="13340" name="Line 28"/>
          <p:cNvSpPr>
            <a:spLocks noChangeShapeType="1"/>
          </p:cNvSpPr>
          <p:nvPr/>
        </p:nvSpPr>
        <p:spPr bwMode="auto">
          <a:xfrm>
            <a:off x="2819400" y="3225800"/>
            <a:ext cx="685800" cy="0"/>
          </a:xfrm>
          <a:prstGeom prst="line">
            <a:avLst/>
          </a:prstGeom>
          <a:noFill/>
          <a:ln w="38100">
            <a:solidFill>
              <a:schemeClr val="tx1"/>
            </a:solidFill>
            <a:round/>
            <a:headEnd/>
            <a:tailEnd/>
          </a:ln>
          <a:effectLst/>
        </p:spPr>
        <p:txBody>
          <a:bodyPr/>
          <a:lstStyle/>
          <a:p>
            <a:endParaRPr lang="id-ID"/>
          </a:p>
        </p:txBody>
      </p:sp>
      <p:sp>
        <p:nvSpPr>
          <p:cNvPr id="13342" name="Line 30"/>
          <p:cNvSpPr>
            <a:spLocks noChangeShapeType="1"/>
          </p:cNvSpPr>
          <p:nvPr/>
        </p:nvSpPr>
        <p:spPr bwMode="auto">
          <a:xfrm flipV="1">
            <a:off x="2819400" y="4127500"/>
            <a:ext cx="0" cy="990600"/>
          </a:xfrm>
          <a:prstGeom prst="line">
            <a:avLst/>
          </a:prstGeom>
          <a:noFill/>
          <a:ln w="38100">
            <a:solidFill>
              <a:schemeClr val="tx1"/>
            </a:solidFill>
            <a:round/>
            <a:headEnd/>
            <a:tailEnd/>
          </a:ln>
          <a:effectLst/>
        </p:spPr>
        <p:txBody>
          <a:bodyPr/>
          <a:lstStyle/>
          <a:p>
            <a:endParaRPr lang="id-ID"/>
          </a:p>
        </p:txBody>
      </p:sp>
      <p:sp>
        <p:nvSpPr>
          <p:cNvPr id="13343" name="Line 31"/>
          <p:cNvSpPr>
            <a:spLocks noChangeShapeType="1"/>
          </p:cNvSpPr>
          <p:nvPr/>
        </p:nvSpPr>
        <p:spPr bwMode="auto">
          <a:xfrm>
            <a:off x="2819400" y="5105400"/>
            <a:ext cx="685800" cy="0"/>
          </a:xfrm>
          <a:prstGeom prst="line">
            <a:avLst/>
          </a:prstGeom>
          <a:noFill/>
          <a:ln w="38100">
            <a:solidFill>
              <a:schemeClr val="tx1"/>
            </a:solidFill>
            <a:round/>
            <a:headEnd/>
            <a:tailEnd/>
          </a:ln>
          <a:effectLst/>
        </p:spPr>
        <p:txBody>
          <a:bodyPr/>
          <a:lstStyle/>
          <a:p>
            <a:endParaRPr lang="id-ID"/>
          </a:p>
        </p:txBody>
      </p:sp>
      <p:sp>
        <p:nvSpPr>
          <p:cNvPr id="13344" name="Line 32"/>
          <p:cNvSpPr>
            <a:spLocks noChangeShapeType="1"/>
          </p:cNvSpPr>
          <p:nvPr/>
        </p:nvSpPr>
        <p:spPr bwMode="auto">
          <a:xfrm>
            <a:off x="5105400" y="3200400"/>
            <a:ext cx="762000" cy="0"/>
          </a:xfrm>
          <a:prstGeom prst="line">
            <a:avLst/>
          </a:prstGeom>
          <a:noFill/>
          <a:ln w="28575">
            <a:solidFill>
              <a:schemeClr val="tx1"/>
            </a:solidFill>
            <a:round/>
            <a:headEnd/>
            <a:tailEnd/>
          </a:ln>
          <a:effectLst/>
        </p:spPr>
        <p:txBody>
          <a:bodyPr/>
          <a:lstStyle/>
          <a:p>
            <a:endParaRPr lang="id-ID"/>
          </a:p>
        </p:txBody>
      </p:sp>
      <p:sp>
        <p:nvSpPr>
          <p:cNvPr id="13345" name="Line 33"/>
          <p:cNvSpPr>
            <a:spLocks noChangeShapeType="1"/>
          </p:cNvSpPr>
          <p:nvPr/>
        </p:nvSpPr>
        <p:spPr bwMode="auto">
          <a:xfrm flipV="1">
            <a:off x="5867400" y="2235200"/>
            <a:ext cx="0" cy="990600"/>
          </a:xfrm>
          <a:prstGeom prst="line">
            <a:avLst/>
          </a:prstGeom>
          <a:noFill/>
          <a:ln w="38100">
            <a:solidFill>
              <a:schemeClr val="tx1"/>
            </a:solidFill>
            <a:round/>
            <a:headEnd/>
            <a:tailEnd/>
          </a:ln>
          <a:effectLst/>
        </p:spPr>
        <p:txBody>
          <a:bodyPr/>
          <a:lstStyle/>
          <a:p>
            <a:endParaRPr lang="id-ID"/>
          </a:p>
        </p:txBody>
      </p:sp>
      <p:sp>
        <p:nvSpPr>
          <p:cNvPr id="13346" name="Line 34"/>
          <p:cNvSpPr>
            <a:spLocks noChangeShapeType="1"/>
          </p:cNvSpPr>
          <p:nvPr/>
        </p:nvSpPr>
        <p:spPr bwMode="auto">
          <a:xfrm>
            <a:off x="5867400" y="2260600"/>
            <a:ext cx="838200" cy="0"/>
          </a:xfrm>
          <a:prstGeom prst="line">
            <a:avLst/>
          </a:prstGeom>
          <a:noFill/>
          <a:ln w="38100">
            <a:solidFill>
              <a:schemeClr val="tx1"/>
            </a:solidFill>
            <a:round/>
            <a:headEnd/>
            <a:tailEnd/>
          </a:ln>
          <a:effectLst/>
        </p:spPr>
        <p:txBody>
          <a:bodyPr/>
          <a:lstStyle/>
          <a:p>
            <a:endParaRPr lang="id-ID"/>
          </a:p>
        </p:txBody>
      </p:sp>
      <p:sp>
        <p:nvSpPr>
          <p:cNvPr id="13347" name="Line 35"/>
          <p:cNvSpPr>
            <a:spLocks noChangeShapeType="1"/>
          </p:cNvSpPr>
          <p:nvPr/>
        </p:nvSpPr>
        <p:spPr bwMode="auto">
          <a:xfrm flipV="1">
            <a:off x="5867400" y="3136900"/>
            <a:ext cx="0" cy="990600"/>
          </a:xfrm>
          <a:prstGeom prst="line">
            <a:avLst/>
          </a:prstGeom>
          <a:noFill/>
          <a:ln w="38100">
            <a:solidFill>
              <a:schemeClr val="tx1"/>
            </a:solidFill>
            <a:round/>
            <a:headEnd/>
            <a:tailEnd/>
          </a:ln>
          <a:effectLst/>
        </p:spPr>
        <p:txBody>
          <a:bodyPr/>
          <a:lstStyle/>
          <a:p>
            <a:endParaRPr lang="id-ID"/>
          </a:p>
        </p:txBody>
      </p:sp>
      <p:sp>
        <p:nvSpPr>
          <p:cNvPr id="13348" name="Line 36"/>
          <p:cNvSpPr>
            <a:spLocks noChangeShapeType="1"/>
          </p:cNvSpPr>
          <p:nvPr/>
        </p:nvSpPr>
        <p:spPr bwMode="auto">
          <a:xfrm>
            <a:off x="5867400" y="4102100"/>
            <a:ext cx="838200" cy="0"/>
          </a:xfrm>
          <a:prstGeom prst="line">
            <a:avLst/>
          </a:prstGeom>
          <a:noFill/>
          <a:ln w="38100">
            <a:solidFill>
              <a:schemeClr val="tx1"/>
            </a:solidFill>
            <a:round/>
            <a:headEnd/>
            <a:tailEnd/>
          </a:ln>
          <a:effectLst/>
        </p:spPr>
        <p:txBody>
          <a:bodyPr/>
          <a:lstStyle/>
          <a:p>
            <a:endParaRPr lang="id-ID"/>
          </a:p>
        </p:txBody>
      </p:sp>
      <p:sp>
        <p:nvSpPr>
          <p:cNvPr id="13349" name="Text Box 37"/>
          <p:cNvSpPr txBox="1">
            <a:spLocks noChangeArrowheads="1"/>
          </p:cNvSpPr>
          <p:nvPr/>
        </p:nvSpPr>
        <p:spPr bwMode="auto">
          <a:xfrm>
            <a:off x="2643174" y="571480"/>
            <a:ext cx="4419600" cy="646331"/>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t>DIVIDEND </a:t>
            </a:r>
            <a:r>
              <a:rPr lang="en-US" sz="3600" b="1" dirty="0"/>
              <a:t>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3349"/>
                                        </p:tgtEl>
                                        <p:attrNameLst>
                                          <p:attrName>style.visibility</p:attrName>
                                        </p:attrNameLst>
                                      </p:cBhvr>
                                      <p:to>
                                        <p:strVal val="visible"/>
                                      </p:to>
                                    </p:set>
                                    <p:animEffect transition="in" filter="strips(upRight)">
                                      <p:cBhvr>
                                        <p:cTn id="7" dur="1000"/>
                                        <p:tgtEl>
                                          <p:spTgt spid="1334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3332"/>
                                        </p:tgtEl>
                                        <p:attrNameLst>
                                          <p:attrName>style.visibility</p:attrName>
                                        </p:attrNameLst>
                                      </p:cBhvr>
                                      <p:to>
                                        <p:strVal val="visible"/>
                                      </p:to>
                                    </p:set>
                                    <p:animEffect transition="in" filter="strips(upRight)">
                                      <p:cBhvr>
                                        <p:cTn id="12" dur="1000"/>
                                        <p:tgtEl>
                                          <p:spTgt spid="1333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3337"/>
                                        </p:tgtEl>
                                        <p:attrNameLst>
                                          <p:attrName>style.visibility</p:attrName>
                                        </p:attrNameLst>
                                      </p:cBhvr>
                                      <p:to>
                                        <p:strVal val="visible"/>
                                      </p:to>
                                    </p:set>
                                    <p:animEffect transition="in" filter="strips(upRight)">
                                      <p:cBhvr>
                                        <p:cTn id="17" dur="1000"/>
                                        <p:tgtEl>
                                          <p:spTgt spid="13337"/>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13338"/>
                                        </p:tgtEl>
                                        <p:attrNameLst>
                                          <p:attrName>style.visibility</p:attrName>
                                        </p:attrNameLst>
                                      </p:cBhvr>
                                      <p:to>
                                        <p:strVal val="visible"/>
                                      </p:to>
                                    </p:set>
                                    <p:animEffect transition="in" filter="strips(upRight)">
                                      <p:cBhvr>
                                        <p:cTn id="20" dur="1000"/>
                                        <p:tgtEl>
                                          <p:spTgt spid="13338"/>
                                        </p:tgtEl>
                                      </p:cBhvr>
                                    </p:animEffect>
                                  </p:childTnLst>
                                </p:cTn>
                              </p:par>
                              <p:par>
                                <p:cTn id="21" presetID="18" presetClass="entr" presetSubtype="3" fill="hold" grpId="0" nodeType="withEffect">
                                  <p:stCondLst>
                                    <p:cond delay="0"/>
                                  </p:stCondLst>
                                  <p:childTnLst>
                                    <p:set>
                                      <p:cBhvr>
                                        <p:cTn id="22" dur="1" fill="hold">
                                          <p:stCondLst>
                                            <p:cond delay="0"/>
                                          </p:stCondLst>
                                        </p:cTn>
                                        <p:tgtEl>
                                          <p:spTgt spid="13340"/>
                                        </p:tgtEl>
                                        <p:attrNameLst>
                                          <p:attrName>style.visibility</p:attrName>
                                        </p:attrNameLst>
                                      </p:cBhvr>
                                      <p:to>
                                        <p:strVal val="visible"/>
                                      </p:to>
                                    </p:set>
                                    <p:animEffect transition="in" filter="strips(upRight)">
                                      <p:cBhvr>
                                        <p:cTn id="23" dur="1000"/>
                                        <p:tgtEl>
                                          <p:spTgt spid="13340"/>
                                        </p:tgtEl>
                                      </p:cBhvr>
                                    </p:animEffect>
                                  </p:childTnLst>
                                </p:cTn>
                              </p:par>
                              <p:par>
                                <p:cTn id="24" presetID="18" presetClass="entr" presetSubtype="3" fill="hold" grpId="0" nodeType="withEffect">
                                  <p:stCondLst>
                                    <p:cond delay="0"/>
                                  </p:stCondLst>
                                  <p:childTnLst>
                                    <p:set>
                                      <p:cBhvr>
                                        <p:cTn id="25" dur="1" fill="hold">
                                          <p:stCondLst>
                                            <p:cond delay="0"/>
                                          </p:stCondLst>
                                        </p:cTn>
                                        <p:tgtEl>
                                          <p:spTgt spid="13333"/>
                                        </p:tgtEl>
                                        <p:attrNameLst>
                                          <p:attrName>style.visibility</p:attrName>
                                        </p:attrNameLst>
                                      </p:cBhvr>
                                      <p:to>
                                        <p:strVal val="visible"/>
                                      </p:to>
                                    </p:set>
                                    <p:animEffect transition="in" filter="strips(upRight)">
                                      <p:cBhvr>
                                        <p:cTn id="26" dur="1000"/>
                                        <p:tgtEl>
                                          <p:spTgt spid="13333"/>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13344"/>
                                        </p:tgtEl>
                                        <p:attrNameLst>
                                          <p:attrName>style.visibility</p:attrName>
                                        </p:attrNameLst>
                                      </p:cBhvr>
                                      <p:to>
                                        <p:strVal val="visible"/>
                                      </p:to>
                                    </p:set>
                                    <p:animEffect transition="in" filter="strips(upRight)">
                                      <p:cBhvr>
                                        <p:cTn id="31" dur="500"/>
                                        <p:tgtEl>
                                          <p:spTgt spid="13344"/>
                                        </p:tgtEl>
                                      </p:cBhvr>
                                    </p:animEffect>
                                  </p:childTnLst>
                                </p:cTn>
                              </p:par>
                              <p:par>
                                <p:cTn id="32" presetID="18" presetClass="entr" presetSubtype="3" fill="hold" grpId="0" nodeType="withEffect">
                                  <p:stCondLst>
                                    <p:cond delay="0"/>
                                  </p:stCondLst>
                                  <p:childTnLst>
                                    <p:set>
                                      <p:cBhvr>
                                        <p:cTn id="33" dur="1" fill="hold">
                                          <p:stCondLst>
                                            <p:cond delay="0"/>
                                          </p:stCondLst>
                                        </p:cTn>
                                        <p:tgtEl>
                                          <p:spTgt spid="13345"/>
                                        </p:tgtEl>
                                        <p:attrNameLst>
                                          <p:attrName>style.visibility</p:attrName>
                                        </p:attrNameLst>
                                      </p:cBhvr>
                                      <p:to>
                                        <p:strVal val="visible"/>
                                      </p:to>
                                    </p:set>
                                    <p:animEffect transition="in" filter="strips(upRight)">
                                      <p:cBhvr>
                                        <p:cTn id="34" dur="1000"/>
                                        <p:tgtEl>
                                          <p:spTgt spid="13345"/>
                                        </p:tgtEl>
                                      </p:cBhvr>
                                    </p:animEffect>
                                  </p:childTnLst>
                                </p:cTn>
                              </p:par>
                              <p:par>
                                <p:cTn id="35" presetID="18" presetClass="entr" presetSubtype="3" fill="hold" grpId="0" nodeType="withEffect">
                                  <p:stCondLst>
                                    <p:cond delay="0"/>
                                  </p:stCondLst>
                                  <p:childTnLst>
                                    <p:set>
                                      <p:cBhvr>
                                        <p:cTn id="36" dur="1" fill="hold">
                                          <p:stCondLst>
                                            <p:cond delay="0"/>
                                          </p:stCondLst>
                                        </p:cTn>
                                        <p:tgtEl>
                                          <p:spTgt spid="13346"/>
                                        </p:tgtEl>
                                        <p:attrNameLst>
                                          <p:attrName>style.visibility</p:attrName>
                                        </p:attrNameLst>
                                      </p:cBhvr>
                                      <p:to>
                                        <p:strVal val="visible"/>
                                      </p:to>
                                    </p:set>
                                    <p:animEffect transition="in" filter="strips(upRight)">
                                      <p:cBhvr>
                                        <p:cTn id="37" dur="1000"/>
                                        <p:tgtEl>
                                          <p:spTgt spid="13346"/>
                                        </p:tgtEl>
                                      </p:cBhvr>
                                    </p:animEffect>
                                  </p:childTnLst>
                                </p:cTn>
                              </p:par>
                              <p:par>
                                <p:cTn id="38" presetID="18" presetClass="entr" presetSubtype="3" fill="hold" grpId="0" nodeType="withEffect">
                                  <p:stCondLst>
                                    <p:cond delay="0"/>
                                  </p:stCondLst>
                                  <p:childTnLst>
                                    <p:set>
                                      <p:cBhvr>
                                        <p:cTn id="39" dur="1" fill="hold">
                                          <p:stCondLst>
                                            <p:cond delay="0"/>
                                          </p:stCondLst>
                                        </p:cTn>
                                        <p:tgtEl>
                                          <p:spTgt spid="13335"/>
                                        </p:tgtEl>
                                        <p:attrNameLst>
                                          <p:attrName>style.visibility</p:attrName>
                                        </p:attrNameLst>
                                      </p:cBhvr>
                                      <p:to>
                                        <p:strVal val="visible"/>
                                      </p:to>
                                    </p:set>
                                    <p:animEffect transition="in" filter="strips(upRight)">
                                      <p:cBhvr>
                                        <p:cTn id="40" dur="1000"/>
                                        <p:tgtEl>
                                          <p:spTgt spid="13335"/>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13347"/>
                                        </p:tgtEl>
                                        <p:attrNameLst>
                                          <p:attrName>style.visibility</p:attrName>
                                        </p:attrNameLst>
                                      </p:cBhvr>
                                      <p:to>
                                        <p:strVal val="visible"/>
                                      </p:to>
                                    </p:set>
                                    <p:animEffect transition="in" filter="strips(downRight)">
                                      <p:cBhvr>
                                        <p:cTn id="45" dur="1000"/>
                                        <p:tgtEl>
                                          <p:spTgt spid="13347"/>
                                        </p:tgtEl>
                                      </p:cBhvr>
                                    </p:animEffect>
                                  </p:childTnLst>
                                </p:cTn>
                              </p:par>
                              <p:par>
                                <p:cTn id="46" presetID="18" presetClass="entr" presetSubtype="6" fill="hold" grpId="0" nodeType="withEffect">
                                  <p:stCondLst>
                                    <p:cond delay="0"/>
                                  </p:stCondLst>
                                  <p:childTnLst>
                                    <p:set>
                                      <p:cBhvr>
                                        <p:cTn id="47" dur="1" fill="hold">
                                          <p:stCondLst>
                                            <p:cond delay="0"/>
                                          </p:stCondLst>
                                        </p:cTn>
                                        <p:tgtEl>
                                          <p:spTgt spid="13348"/>
                                        </p:tgtEl>
                                        <p:attrNameLst>
                                          <p:attrName>style.visibility</p:attrName>
                                        </p:attrNameLst>
                                      </p:cBhvr>
                                      <p:to>
                                        <p:strVal val="visible"/>
                                      </p:to>
                                    </p:set>
                                    <p:animEffect transition="in" filter="strips(downRight)">
                                      <p:cBhvr>
                                        <p:cTn id="48" dur="1000"/>
                                        <p:tgtEl>
                                          <p:spTgt spid="13348"/>
                                        </p:tgtEl>
                                      </p:cBhvr>
                                    </p:animEffect>
                                  </p:childTnLst>
                                </p:cTn>
                              </p:par>
                              <p:par>
                                <p:cTn id="49" presetID="18" presetClass="entr" presetSubtype="6" fill="hold" grpId="0" nodeType="withEffect">
                                  <p:stCondLst>
                                    <p:cond delay="0"/>
                                  </p:stCondLst>
                                  <p:childTnLst>
                                    <p:set>
                                      <p:cBhvr>
                                        <p:cTn id="50" dur="1" fill="hold">
                                          <p:stCondLst>
                                            <p:cond delay="0"/>
                                          </p:stCondLst>
                                        </p:cTn>
                                        <p:tgtEl>
                                          <p:spTgt spid="13336"/>
                                        </p:tgtEl>
                                        <p:attrNameLst>
                                          <p:attrName>style.visibility</p:attrName>
                                        </p:attrNameLst>
                                      </p:cBhvr>
                                      <p:to>
                                        <p:strVal val="visible"/>
                                      </p:to>
                                    </p:set>
                                    <p:animEffect transition="in" filter="strips(downRight)">
                                      <p:cBhvr>
                                        <p:cTn id="51" dur="1000"/>
                                        <p:tgtEl>
                                          <p:spTgt spid="13336"/>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3" fill="hold" grpId="0" nodeType="clickEffect">
                                  <p:stCondLst>
                                    <p:cond delay="0"/>
                                  </p:stCondLst>
                                  <p:childTnLst>
                                    <p:set>
                                      <p:cBhvr>
                                        <p:cTn id="55" dur="1" fill="hold">
                                          <p:stCondLst>
                                            <p:cond delay="0"/>
                                          </p:stCondLst>
                                        </p:cTn>
                                        <p:tgtEl>
                                          <p:spTgt spid="13342"/>
                                        </p:tgtEl>
                                        <p:attrNameLst>
                                          <p:attrName>style.visibility</p:attrName>
                                        </p:attrNameLst>
                                      </p:cBhvr>
                                      <p:to>
                                        <p:strVal val="visible"/>
                                      </p:to>
                                    </p:set>
                                    <p:animEffect transition="in" filter="strips(upRight)">
                                      <p:cBhvr>
                                        <p:cTn id="56" dur="1000"/>
                                        <p:tgtEl>
                                          <p:spTgt spid="13342"/>
                                        </p:tgtEl>
                                      </p:cBhvr>
                                    </p:animEffect>
                                  </p:childTnLst>
                                </p:cTn>
                              </p:par>
                              <p:par>
                                <p:cTn id="57" presetID="18" presetClass="entr" presetSubtype="3" fill="hold" grpId="0" nodeType="withEffect">
                                  <p:stCondLst>
                                    <p:cond delay="0"/>
                                  </p:stCondLst>
                                  <p:childTnLst>
                                    <p:set>
                                      <p:cBhvr>
                                        <p:cTn id="58" dur="1" fill="hold">
                                          <p:stCondLst>
                                            <p:cond delay="0"/>
                                          </p:stCondLst>
                                        </p:cTn>
                                        <p:tgtEl>
                                          <p:spTgt spid="13343"/>
                                        </p:tgtEl>
                                        <p:attrNameLst>
                                          <p:attrName>style.visibility</p:attrName>
                                        </p:attrNameLst>
                                      </p:cBhvr>
                                      <p:to>
                                        <p:strVal val="visible"/>
                                      </p:to>
                                    </p:set>
                                    <p:animEffect transition="in" filter="strips(upRight)">
                                      <p:cBhvr>
                                        <p:cTn id="59" dur="1000"/>
                                        <p:tgtEl>
                                          <p:spTgt spid="13343"/>
                                        </p:tgtEl>
                                      </p:cBhvr>
                                    </p:animEffect>
                                  </p:childTnLst>
                                </p:cTn>
                              </p:par>
                              <p:par>
                                <p:cTn id="60" presetID="18" presetClass="entr" presetSubtype="3" fill="hold" grpId="0" nodeType="withEffect">
                                  <p:stCondLst>
                                    <p:cond delay="0"/>
                                  </p:stCondLst>
                                  <p:childTnLst>
                                    <p:set>
                                      <p:cBhvr>
                                        <p:cTn id="61" dur="1" fill="hold">
                                          <p:stCondLst>
                                            <p:cond delay="0"/>
                                          </p:stCondLst>
                                        </p:cTn>
                                        <p:tgtEl>
                                          <p:spTgt spid="13334"/>
                                        </p:tgtEl>
                                        <p:attrNameLst>
                                          <p:attrName>style.visibility</p:attrName>
                                        </p:attrNameLst>
                                      </p:cBhvr>
                                      <p:to>
                                        <p:strVal val="visible"/>
                                      </p:to>
                                    </p:set>
                                    <p:animEffect transition="in" filter="strips(upRight)">
                                      <p:cBhvr>
                                        <p:cTn id="62" dur="1000"/>
                                        <p:tgtEl>
                                          <p:spTgt spid="13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2" grpId="0" animBg="1"/>
      <p:bldP spid="13333" grpId="0" animBg="1"/>
      <p:bldP spid="13334" grpId="0" animBg="1"/>
      <p:bldP spid="13335" grpId="0" animBg="1"/>
      <p:bldP spid="13336" grpId="0" animBg="1"/>
      <p:bldP spid="13337" grpId="0" animBg="1"/>
      <p:bldP spid="13338" grpId="0" animBg="1"/>
      <p:bldP spid="13340" grpId="0" animBg="1"/>
      <p:bldP spid="13342" grpId="0" animBg="1"/>
      <p:bldP spid="13343" grpId="0" animBg="1"/>
      <p:bldP spid="13344" grpId="0" animBg="1"/>
      <p:bldP spid="13345" grpId="0" animBg="1"/>
      <p:bldP spid="13346" grpId="0" animBg="1"/>
      <p:bldP spid="13347" grpId="0" animBg="1"/>
      <p:bldP spid="13348" grpId="0" animBg="1"/>
      <p:bldP spid="1334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AutoShape 4"/>
          <p:cNvSpPr>
            <a:spLocks noChangeArrowheads="1"/>
          </p:cNvSpPr>
          <p:nvPr/>
        </p:nvSpPr>
        <p:spPr bwMode="auto">
          <a:xfrm>
            <a:off x="685800" y="3352800"/>
            <a:ext cx="1600200" cy="838200"/>
          </a:xfrm>
          <a:prstGeom prst="octagon">
            <a:avLst>
              <a:gd name="adj" fmla="val 29287"/>
            </a:avLst>
          </a:prstGeom>
          <a:solidFill>
            <a:schemeClr val="bg1"/>
          </a:solidFill>
          <a:ln w="28575">
            <a:solidFill>
              <a:schemeClr val="tx1"/>
            </a:solidFill>
            <a:round/>
            <a:headEnd/>
            <a:tailEnd/>
          </a:ln>
          <a:effectLst/>
        </p:spPr>
        <p:txBody>
          <a:bodyPr wrap="none" anchor="ctr"/>
          <a:lstStyle/>
          <a:p>
            <a:pPr algn="ctr"/>
            <a:r>
              <a:rPr lang="en-US" sz="1400" b="1"/>
              <a:t>MATERI</a:t>
            </a:r>
          </a:p>
        </p:txBody>
      </p:sp>
      <p:sp>
        <p:nvSpPr>
          <p:cNvPr id="26629" name="AutoShape 5"/>
          <p:cNvSpPr>
            <a:spLocks noChangeArrowheads="1"/>
          </p:cNvSpPr>
          <p:nvPr/>
        </p:nvSpPr>
        <p:spPr bwMode="auto">
          <a:xfrm>
            <a:off x="3886200" y="3352800"/>
            <a:ext cx="4038600" cy="838200"/>
          </a:xfrm>
          <a:prstGeom prst="octagon">
            <a:avLst>
              <a:gd name="adj" fmla="val 29287"/>
            </a:avLst>
          </a:prstGeom>
          <a:solidFill>
            <a:schemeClr val="bg1"/>
          </a:solidFill>
          <a:ln w="28575">
            <a:solidFill>
              <a:schemeClr val="tx1"/>
            </a:solidFill>
            <a:round/>
            <a:headEnd/>
            <a:tailEnd/>
          </a:ln>
          <a:effectLst/>
        </p:spPr>
        <p:txBody>
          <a:bodyPr wrap="none" anchor="ctr"/>
          <a:lstStyle/>
          <a:p>
            <a:pPr algn="ctr"/>
            <a:r>
              <a:rPr lang="en-US" sz="1400" b="1"/>
              <a:t>THE BIRD-IN-THE HAND THEORY</a:t>
            </a:r>
          </a:p>
        </p:txBody>
      </p:sp>
      <p:sp>
        <p:nvSpPr>
          <p:cNvPr id="26630" name="AutoShape 6"/>
          <p:cNvSpPr>
            <a:spLocks noChangeArrowheads="1"/>
          </p:cNvSpPr>
          <p:nvPr/>
        </p:nvSpPr>
        <p:spPr bwMode="auto">
          <a:xfrm>
            <a:off x="3886200" y="2176463"/>
            <a:ext cx="4038600" cy="838200"/>
          </a:xfrm>
          <a:prstGeom prst="octagon">
            <a:avLst>
              <a:gd name="adj" fmla="val 29287"/>
            </a:avLst>
          </a:prstGeom>
          <a:solidFill>
            <a:schemeClr val="bg1"/>
          </a:solidFill>
          <a:ln w="28575">
            <a:solidFill>
              <a:schemeClr val="tx1"/>
            </a:solidFill>
            <a:round/>
            <a:headEnd/>
            <a:tailEnd/>
          </a:ln>
          <a:effectLst/>
        </p:spPr>
        <p:txBody>
          <a:bodyPr wrap="none" anchor="ctr"/>
          <a:lstStyle/>
          <a:p>
            <a:pPr algn="ctr"/>
            <a:r>
              <a:rPr lang="en-US" sz="1400" b="1"/>
              <a:t>THE DIVIDEND  IRRELEVANCE  THEORI</a:t>
            </a:r>
          </a:p>
        </p:txBody>
      </p:sp>
      <p:sp>
        <p:nvSpPr>
          <p:cNvPr id="26631" name="AutoShape 7"/>
          <p:cNvSpPr>
            <a:spLocks noChangeArrowheads="1"/>
          </p:cNvSpPr>
          <p:nvPr/>
        </p:nvSpPr>
        <p:spPr bwMode="auto">
          <a:xfrm>
            <a:off x="3886200" y="4510088"/>
            <a:ext cx="4038600" cy="838200"/>
          </a:xfrm>
          <a:prstGeom prst="octagon">
            <a:avLst>
              <a:gd name="adj" fmla="val 29287"/>
            </a:avLst>
          </a:prstGeom>
          <a:solidFill>
            <a:schemeClr val="bg1"/>
          </a:solidFill>
          <a:ln w="28575">
            <a:solidFill>
              <a:schemeClr val="tx1"/>
            </a:solidFill>
            <a:round/>
            <a:headEnd/>
            <a:tailEnd/>
          </a:ln>
          <a:effectLst/>
        </p:spPr>
        <p:txBody>
          <a:bodyPr wrap="none" anchor="ctr"/>
          <a:lstStyle/>
          <a:p>
            <a:pPr algn="ctr"/>
            <a:r>
              <a:rPr lang="en-US" sz="1400" b="1"/>
              <a:t>THE TAX  DEFFERENTIAL  THEORY</a:t>
            </a:r>
          </a:p>
        </p:txBody>
      </p:sp>
      <p:sp>
        <p:nvSpPr>
          <p:cNvPr id="26632" name="Line 8"/>
          <p:cNvSpPr>
            <a:spLocks noChangeShapeType="1"/>
          </p:cNvSpPr>
          <p:nvPr/>
        </p:nvSpPr>
        <p:spPr bwMode="auto">
          <a:xfrm>
            <a:off x="2286000" y="3776663"/>
            <a:ext cx="762000" cy="0"/>
          </a:xfrm>
          <a:prstGeom prst="line">
            <a:avLst/>
          </a:prstGeom>
          <a:noFill/>
          <a:ln w="38100">
            <a:solidFill>
              <a:schemeClr val="tx1"/>
            </a:solidFill>
            <a:round/>
            <a:headEnd/>
            <a:tailEnd/>
          </a:ln>
          <a:effectLst/>
        </p:spPr>
        <p:txBody>
          <a:bodyPr/>
          <a:lstStyle/>
          <a:p>
            <a:endParaRPr lang="id-ID"/>
          </a:p>
        </p:txBody>
      </p:sp>
      <p:sp>
        <p:nvSpPr>
          <p:cNvPr id="26633" name="Line 9"/>
          <p:cNvSpPr>
            <a:spLocks noChangeShapeType="1"/>
          </p:cNvSpPr>
          <p:nvPr/>
        </p:nvSpPr>
        <p:spPr bwMode="auto">
          <a:xfrm flipV="1">
            <a:off x="3048000" y="2590800"/>
            <a:ext cx="0" cy="1219200"/>
          </a:xfrm>
          <a:prstGeom prst="line">
            <a:avLst/>
          </a:prstGeom>
          <a:noFill/>
          <a:ln w="38100">
            <a:solidFill>
              <a:schemeClr val="tx1"/>
            </a:solidFill>
            <a:round/>
            <a:headEnd/>
            <a:tailEnd/>
          </a:ln>
          <a:effectLst/>
        </p:spPr>
        <p:txBody>
          <a:bodyPr/>
          <a:lstStyle/>
          <a:p>
            <a:endParaRPr lang="id-ID"/>
          </a:p>
        </p:txBody>
      </p:sp>
      <p:sp>
        <p:nvSpPr>
          <p:cNvPr id="26634" name="Line 10"/>
          <p:cNvSpPr>
            <a:spLocks noChangeShapeType="1"/>
          </p:cNvSpPr>
          <p:nvPr/>
        </p:nvSpPr>
        <p:spPr bwMode="auto">
          <a:xfrm>
            <a:off x="3033713" y="2590800"/>
            <a:ext cx="838200" cy="0"/>
          </a:xfrm>
          <a:prstGeom prst="line">
            <a:avLst/>
          </a:prstGeom>
          <a:noFill/>
          <a:ln w="38100">
            <a:solidFill>
              <a:schemeClr val="tx1"/>
            </a:solidFill>
            <a:round/>
            <a:headEnd/>
            <a:tailEnd/>
          </a:ln>
          <a:effectLst/>
        </p:spPr>
        <p:txBody>
          <a:bodyPr/>
          <a:lstStyle/>
          <a:p>
            <a:endParaRPr lang="id-ID"/>
          </a:p>
        </p:txBody>
      </p:sp>
      <p:sp>
        <p:nvSpPr>
          <p:cNvPr id="26635" name="Line 11"/>
          <p:cNvSpPr>
            <a:spLocks noChangeShapeType="1"/>
          </p:cNvSpPr>
          <p:nvPr/>
        </p:nvSpPr>
        <p:spPr bwMode="auto">
          <a:xfrm>
            <a:off x="3048000" y="3776663"/>
            <a:ext cx="838200" cy="0"/>
          </a:xfrm>
          <a:prstGeom prst="line">
            <a:avLst/>
          </a:prstGeom>
          <a:noFill/>
          <a:ln w="38100">
            <a:solidFill>
              <a:schemeClr val="tx1"/>
            </a:solidFill>
            <a:round/>
            <a:headEnd/>
            <a:tailEnd/>
          </a:ln>
          <a:effectLst/>
        </p:spPr>
        <p:txBody>
          <a:bodyPr/>
          <a:lstStyle/>
          <a:p>
            <a:endParaRPr lang="id-ID"/>
          </a:p>
        </p:txBody>
      </p:sp>
      <p:sp>
        <p:nvSpPr>
          <p:cNvPr id="26636" name="Line 12"/>
          <p:cNvSpPr>
            <a:spLocks noChangeShapeType="1"/>
          </p:cNvSpPr>
          <p:nvPr/>
        </p:nvSpPr>
        <p:spPr bwMode="auto">
          <a:xfrm flipV="1">
            <a:off x="3048000" y="3733800"/>
            <a:ext cx="0" cy="1219200"/>
          </a:xfrm>
          <a:prstGeom prst="line">
            <a:avLst/>
          </a:prstGeom>
          <a:noFill/>
          <a:ln w="38100">
            <a:solidFill>
              <a:schemeClr val="tx1"/>
            </a:solidFill>
            <a:round/>
            <a:headEnd/>
            <a:tailEnd/>
          </a:ln>
          <a:effectLst/>
        </p:spPr>
        <p:txBody>
          <a:bodyPr/>
          <a:lstStyle/>
          <a:p>
            <a:endParaRPr lang="id-ID"/>
          </a:p>
        </p:txBody>
      </p:sp>
      <p:sp>
        <p:nvSpPr>
          <p:cNvPr id="26637" name="Line 13"/>
          <p:cNvSpPr>
            <a:spLocks noChangeShapeType="1"/>
          </p:cNvSpPr>
          <p:nvPr/>
        </p:nvSpPr>
        <p:spPr bwMode="auto">
          <a:xfrm>
            <a:off x="3033713" y="4933950"/>
            <a:ext cx="838200" cy="0"/>
          </a:xfrm>
          <a:prstGeom prst="line">
            <a:avLst/>
          </a:prstGeom>
          <a:noFill/>
          <a:ln w="38100">
            <a:solidFill>
              <a:schemeClr val="tx1"/>
            </a:solidFill>
            <a:round/>
            <a:headEnd/>
            <a:tailEnd/>
          </a:ln>
          <a:effectLst/>
        </p:spPr>
        <p:txBody>
          <a:bodyP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strips(upRight)">
                                      <p:cBhvr>
                                        <p:cTn id="7" dur="1000"/>
                                        <p:tgtEl>
                                          <p:spTgt spid="2662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6632"/>
                                        </p:tgtEl>
                                        <p:attrNameLst>
                                          <p:attrName>style.visibility</p:attrName>
                                        </p:attrNameLst>
                                      </p:cBhvr>
                                      <p:to>
                                        <p:strVal val="visible"/>
                                      </p:to>
                                    </p:set>
                                    <p:animEffect transition="in" filter="strips(upRight)">
                                      <p:cBhvr>
                                        <p:cTn id="12" dur="1000"/>
                                        <p:tgtEl>
                                          <p:spTgt spid="26632"/>
                                        </p:tgtEl>
                                      </p:cBhvr>
                                    </p:animEffect>
                                  </p:childTnLst>
                                </p:cTn>
                              </p:par>
                              <p:par>
                                <p:cTn id="13" presetID="18" presetClass="entr" presetSubtype="3" fill="hold" grpId="0" nodeType="withEffect">
                                  <p:stCondLst>
                                    <p:cond delay="0"/>
                                  </p:stCondLst>
                                  <p:childTnLst>
                                    <p:set>
                                      <p:cBhvr>
                                        <p:cTn id="14" dur="1" fill="hold">
                                          <p:stCondLst>
                                            <p:cond delay="0"/>
                                          </p:stCondLst>
                                        </p:cTn>
                                        <p:tgtEl>
                                          <p:spTgt spid="26633"/>
                                        </p:tgtEl>
                                        <p:attrNameLst>
                                          <p:attrName>style.visibility</p:attrName>
                                        </p:attrNameLst>
                                      </p:cBhvr>
                                      <p:to>
                                        <p:strVal val="visible"/>
                                      </p:to>
                                    </p:set>
                                    <p:animEffect transition="in" filter="strips(upRight)">
                                      <p:cBhvr>
                                        <p:cTn id="15" dur="1000"/>
                                        <p:tgtEl>
                                          <p:spTgt spid="26633"/>
                                        </p:tgtEl>
                                      </p:cBhvr>
                                    </p:animEffect>
                                  </p:childTnLst>
                                </p:cTn>
                              </p:par>
                              <p:par>
                                <p:cTn id="16" presetID="18" presetClass="entr" presetSubtype="3" fill="hold" grpId="0" nodeType="withEffect">
                                  <p:stCondLst>
                                    <p:cond delay="0"/>
                                  </p:stCondLst>
                                  <p:childTnLst>
                                    <p:set>
                                      <p:cBhvr>
                                        <p:cTn id="17" dur="1" fill="hold">
                                          <p:stCondLst>
                                            <p:cond delay="0"/>
                                          </p:stCondLst>
                                        </p:cTn>
                                        <p:tgtEl>
                                          <p:spTgt spid="26634"/>
                                        </p:tgtEl>
                                        <p:attrNameLst>
                                          <p:attrName>style.visibility</p:attrName>
                                        </p:attrNameLst>
                                      </p:cBhvr>
                                      <p:to>
                                        <p:strVal val="visible"/>
                                      </p:to>
                                    </p:set>
                                    <p:animEffect transition="in" filter="strips(upRight)">
                                      <p:cBhvr>
                                        <p:cTn id="18" dur="1000"/>
                                        <p:tgtEl>
                                          <p:spTgt spid="26634"/>
                                        </p:tgtEl>
                                      </p:cBhvr>
                                    </p:animEffect>
                                  </p:childTnLst>
                                </p:cTn>
                              </p:par>
                              <p:par>
                                <p:cTn id="19" presetID="18" presetClass="entr" presetSubtype="3" fill="hold" grpId="0" nodeType="withEffect">
                                  <p:stCondLst>
                                    <p:cond delay="0"/>
                                  </p:stCondLst>
                                  <p:childTnLst>
                                    <p:set>
                                      <p:cBhvr>
                                        <p:cTn id="20" dur="1" fill="hold">
                                          <p:stCondLst>
                                            <p:cond delay="0"/>
                                          </p:stCondLst>
                                        </p:cTn>
                                        <p:tgtEl>
                                          <p:spTgt spid="26630"/>
                                        </p:tgtEl>
                                        <p:attrNameLst>
                                          <p:attrName>style.visibility</p:attrName>
                                        </p:attrNameLst>
                                      </p:cBhvr>
                                      <p:to>
                                        <p:strVal val="visible"/>
                                      </p:to>
                                    </p:set>
                                    <p:animEffect transition="in" filter="strips(upRight)">
                                      <p:cBhvr>
                                        <p:cTn id="21" dur="1000"/>
                                        <p:tgtEl>
                                          <p:spTgt spid="26630"/>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3" fill="hold" grpId="0" nodeType="clickEffect">
                                  <p:stCondLst>
                                    <p:cond delay="0"/>
                                  </p:stCondLst>
                                  <p:childTnLst>
                                    <p:set>
                                      <p:cBhvr>
                                        <p:cTn id="25" dur="1" fill="hold">
                                          <p:stCondLst>
                                            <p:cond delay="0"/>
                                          </p:stCondLst>
                                        </p:cTn>
                                        <p:tgtEl>
                                          <p:spTgt spid="26635"/>
                                        </p:tgtEl>
                                        <p:attrNameLst>
                                          <p:attrName>style.visibility</p:attrName>
                                        </p:attrNameLst>
                                      </p:cBhvr>
                                      <p:to>
                                        <p:strVal val="visible"/>
                                      </p:to>
                                    </p:set>
                                    <p:animEffect transition="in" filter="strips(upRight)">
                                      <p:cBhvr>
                                        <p:cTn id="26" dur="1000"/>
                                        <p:tgtEl>
                                          <p:spTgt spid="26635"/>
                                        </p:tgtEl>
                                      </p:cBhvr>
                                    </p:animEffect>
                                  </p:childTnLst>
                                </p:cTn>
                              </p:par>
                              <p:par>
                                <p:cTn id="27" presetID="18" presetClass="entr" presetSubtype="3" fill="hold" grpId="0" nodeType="withEffect">
                                  <p:stCondLst>
                                    <p:cond delay="0"/>
                                  </p:stCondLst>
                                  <p:childTnLst>
                                    <p:set>
                                      <p:cBhvr>
                                        <p:cTn id="28" dur="1" fill="hold">
                                          <p:stCondLst>
                                            <p:cond delay="0"/>
                                          </p:stCondLst>
                                        </p:cTn>
                                        <p:tgtEl>
                                          <p:spTgt spid="26629"/>
                                        </p:tgtEl>
                                        <p:attrNameLst>
                                          <p:attrName>style.visibility</p:attrName>
                                        </p:attrNameLst>
                                      </p:cBhvr>
                                      <p:to>
                                        <p:strVal val="visible"/>
                                      </p:to>
                                    </p:set>
                                    <p:animEffect transition="in" filter="strips(upRight)">
                                      <p:cBhvr>
                                        <p:cTn id="29" dur="1000"/>
                                        <p:tgtEl>
                                          <p:spTgt spid="26629"/>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26636"/>
                                        </p:tgtEl>
                                        <p:attrNameLst>
                                          <p:attrName>style.visibility</p:attrName>
                                        </p:attrNameLst>
                                      </p:cBhvr>
                                      <p:to>
                                        <p:strVal val="visible"/>
                                      </p:to>
                                    </p:set>
                                    <p:animEffect transition="in" filter="strips(downRight)">
                                      <p:cBhvr>
                                        <p:cTn id="34" dur="1000"/>
                                        <p:tgtEl>
                                          <p:spTgt spid="26636"/>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26637"/>
                                        </p:tgtEl>
                                        <p:attrNameLst>
                                          <p:attrName>style.visibility</p:attrName>
                                        </p:attrNameLst>
                                      </p:cBhvr>
                                      <p:to>
                                        <p:strVal val="visible"/>
                                      </p:to>
                                    </p:set>
                                    <p:animEffect transition="in" filter="strips(downRight)">
                                      <p:cBhvr>
                                        <p:cTn id="37" dur="1000"/>
                                        <p:tgtEl>
                                          <p:spTgt spid="26637"/>
                                        </p:tgtEl>
                                      </p:cBhvr>
                                    </p:animEffect>
                                  </p:childTnLst>
                                </p:cTn>
                              </p:par>
                              <p:par>
                                <p:cTn id="38" presetID="18" presetClass="entr" presetSubtype="6" fill="hold" grpId="0" nodeType="withEffect">
                                  <p:stCondLst>
                                    <p:cond delay="0"/>
                                  </p:stCondLst>
                                  <p:childTnLst>
                                    <p:set>
                                      <p:cBhvr>
                                        <p:cTn id="39" dur="1" fill="hold">
                                          <p:stCondLst>
                                            <p:cond delay="0"/>
                                          </p:stCondLst>
                                        </p:cTn>
                                        <p:tgtEl>
                                          <p:spTgt spid="26631"/>
                                        </p:tgtEl>
                                        <p:attrNameLst>
                                          <p:attrName>style.visibility</p:attrName>
                                        </p:attrNameLst>
                                      </p:cBhvr>
                                      <p:to>
                                        <p:strVal val="visible"/>
                                      </p:to>
                                    </p:set>
                                    <p:animEffect transition="in" filter="strips(downRight)">
                                      <p:cBhvr>
                                        <p:cTn id="40" dur="10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0" grpId="0" animBg="1"/>
      <p:bldP spid="26631" grpId="0" animBg="1"/>
      <p:bldP spid="26632" grpId="0" animBg="1"/>
      <p:bldP spid="26633" grpId="0" animBg="1"/>
      <p:bldP spid="26634" grpId="0" animBg="1"/>
      <p:bldP spid="26635" grpId="0" animBg="1"/>
      <p:bldP spid="26636" grpId="0" animBg="1"/>
      <p:bldP spid="266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Text Box 6"/>
          <p:cNvSpPr txBox="1">
            <a:spLocks noChangeArrowheads="1"/>
          </p:cNvSpPr>
          <p:nvPr/>
        </p:nvSpPr>
        <p:spPr bwMode="auto">
          <a:xfrm>
            <a:off x="609600" y="1066800"/>
            <a:ext cx="5410200" cy="366713"/>
          </a:xfrm>
          <a:prstGeom prst="rect">
            <a:avLst/>
          </a:prstGeom>
          <a:noFill/>
          <a:ln w="9525">
            <a:noFill/>
            <a:miter lim="800000"/>
            <a:headEnd/>
            <a:tailEnd/>
          </a:ln>
          <a:effectLst/>
        </p:spPr>
        <p:txBody>
          <a:bodyPr>
            <a:spAutoFit/>
          </a:bodyPr>
          <a:lstStyle/>
          <a:p>
            <a:pPr>
              <a:spcBef>
                <a:spcPct val="50000"/>
              </a:spcBef>
            </a:pPr>
            <a:r>
              <a:rPr lang="en-US" b="1" dirty="0" err="1"/>
              <a:t>Introduksi</a:t>
            </a:r>
            <a:endParaRPr lang="en-US" b="1" dirty="0"/>
          </a:p>
        </p:txBody>
      </p:sp>
      <p:sp>
        <p:nvSpPr>
          <p:cNvPr id="25607" name="Text Box 7"/>
          <p:cNvSpPr txBox="1">
            <a:spLocks noChangeArrowheads="1"/>
          </p:cNvSpPr>
          <p:nvPr/>
        </p:nvSpPr>
        <p:spPr bwMode="auto">
          <a:xfrm>
            <a:off x="609600" y="1557338"/>
            <a:ext cx="8077200" cy="641350"/>
          </a:xfrm>
          <a:prstGeom prst="rect">
            <a:avLst/>
          </a:prstGeom>
          <a:noFill/>
          <a:ln w="9525">
            <a:noFill/>
            <a:miter lim="800000"/>
            <a:headEnd/>
            <a:tailEnd/>
          </a:ln>
          <a:effectLst/>
        </p:spPr>
        <p:txBody>
          <a:bodyPr>
            <a:spAutoFit/>
          </a:bodyPr>
          <a:lstStyle/>
          <a:p>
            <a:pPr algn="just">
              <a:spcBef>
                <a:spcPct val="50000"/>
              </a:spcBef>
            </a:pPr>
            <a:r>
              <a:rPr lang="en-US" b="1" dirty="0"/>
              <a:t>Dividend policy </a:t>
            </a:r>
            <a:r>
              <a:rPr lang="en-US" b="1" dirty="0" err="1"/>
              <a:t>merupakan</a:t>
            </a:r>
            <a:r>
              <a:rPr lang="en-US" b="1" dirty="0"/>
              <a:t> </a:t>
            </a:r>
            <a:r>
              <a:rPr lang="en-US" b="1" dirty="0" err="1"/>
              <a:t>kebijakan</a:t>
            </a:r>
            <a:r>
              <a:rPr lang="en-US" b="1" dirty="0"/>
              <a:t> </a:t>
            </a:r>
            <a:r>
              <a:rPr lang="en-US" b="1" dirty="0" err="1"/>
              <a:t>perusahaan</a:t>
            </a:r>
            <a:r>
              <a:rPr lang="en-US" b="1" dirty="0"/>
              <a:t> yang </a:t>
            </a:r>
            <a:r>
              <a:rPr lang="en-US" b="1" dirty="0" err="1"/>
              <a:t>berkenaan</a:t>
            </a:r>
            <a:r>
              <a:rPr lang="en-US" b="1" dirty="0"/>
              <a:t> </a:t>
            </a:r>
            <a:r>
              <a:rPr lang="en-US" b="1" dirty="0" err="1"/>
              <a:t>dengan</a:t>
            </a:r>
            <a:r>
              <a:rPr lang="en-US" b="1" dirty="0"/>
              <a:t> </a:t>
            </a:r>
            <a:r>
              <a:rPr lang="en-US" b="1" dirty="0" err="1"/>
              <a:t>dua</a:t>
            </a:r>
            <a:r>
              <a:rPr lang="en-US" b="1" dirty="0"/>
              <a:t> </a:t>
            </a:r>
            <a:r>
              <a:rPr lang="en-US" b="1" dirty="0" err="1"/>
              <a:t>keputusan</a:t>
            </a:r>
            <a:r>
              <a:rPr lang="en-US" b="1" dirty="0"/>
              <a:t> </a:t>
            </a:r>
            <a:r>
              <a:rPr lang="en-US" b="1" dirty="0" err="1"/>
              <a:t>yaitu</a:t>
            </a:r>
            <a:r>
              <a:rPr lang="en-US" b="1" dirty="0"/>
              <a:t>  :</a:t>
            </a:r>
            <a:endParaRPr lang="en-US" dirty="0"/>
          </a:p>
        </p:txBody>
      </p:sp>
      <p:sp>
        <p:nvSpPr>
          <p:cNvPr id="25608" name="Text Box 8"/>
          <p:cNvSpPr txBox="1">
            <a:spLocks noChangeArrowheads="1"/>
          </p:cNvSpPr>
          <p:nvPr/>
        </p:nvSpPr>
        <p:spPr bwMode="auto">
          <a:xfrm>
            <a:off x="990600" y="2354263"/>
            <a:ext cx="7772400" cy="646331"/>
          </a:xfrm>
          <a:prstGeom prst="rect">
            <a:avLst/>
          </a:prstGeom>
          <a:noFill/>
          <a:ln w="9525">
            <a:noFill/>
            <a:miter lim="800000"/>
            <a:headEnd/>
            <a:tailEnd/>
          </a:ln>
          <a:effectLst/>
        </p:spPr>
        <p:txBody>
          <a:bodyPr>
            <a:spAutoFit/>
          </a:bodyPr>
          <a:lstStyle/>
          <a:p>
            <a:pPr algn="just">
              <a:spcBef>
                <a:spcPct val="50000"/>
              </a:spcBef>
            </a:pPr>
            <a:r>
              <a:rPr lang="en-US" b="1" dirty="0"/>
              <a:t>Payout Earning, </a:t>
            </a:r>
            <a:r>
              <a:rPr lang="en-US" b="1" dirty="0" err="1"/>
              <a:t>yaitu</a:t>
            </a:r>
            <a:r>
              <a:rPr lang="en-US" b="1" dirty="0"/>
              <a:t> </a:t>
            </a:r>
            <a:r>
              <a:rPr lang="en-US" b="1" dirty="0" err="1"/>
              <a:t>kebijaksanaan</a:t>
            </a:r>
            <a:r>
              <a:rPr lang="en-US" b="1" dirty="0"/>
              <a:t> yang </a:t>
            </a:r>
            <a:r>
              <a:rPr lang="en-US" b="1" dirty="0" err="1"/>
              <a:t>menyangkut</a:t>
            </a:r>
            <a:r>
              <a:rPr lang="en-US" b="1" dirty="0"/>
              <a:t> </a:t>
            </a:r>
            <a:r>
              <a:rPr lang="en-US" dirty="0" err="1"/>
              <a:t>b</a:t>
            </a:r>
            <a:r>
              <a:rPr lang="en-US" b="1" dirty="0" err="1"/>
              <a:t>erapa</a:t>
            </a:r>
            <a:r>
              <a:rPr lang="en-US" b="1" dirty="0"/>
              <a:t> </a:t>
            </a:r>
            <a:r>
              <a:rPr lang="en-US" b="1" dirty="0" err="1"/>
              <a:t>bagian</a:t>
            </a:r>
            <a:r>
              <a:rPr lang="en-US" b="1" dirty="0"/>
              <a:t> </a:t>
            </a:r>
            <a:r>
              <a:rPr lang="en-US" b="1" dirty="0" err="1"/>
              <a:t>dari</a:t>
            </a:r>
            <a:r>
              <a:rPr lang="en-US" b="1" dirty="0"/>
              <a:t> earning </a:t>
            </a:r>
            <a:r>
              <a:rPr lang="en-US" b="1" dirty="0" err="1"/>
              <a:t>perusahaan</a:t>
            </a:r>
            <a:r>
              <a:rPr lang="en-US" b="1" dirty="0"/>
              <a:t> yang </a:t>
            </a:r>
            <a:r>
              <a:rPr lang="en-US" b="1" dirty="0" err="1"/>
              <a:t>dibayarkan</a:t>
            </a:r>
            <a:r>
              <a:rPr lang="en-US" b="1" dirty="0"/>
              <a:t> </a:t>
            </a:r>
            <a:r>
              <a:rPr lang="en-US" b="1" dirty="0" err="1"/>
              <a:t>kepada</a:t>
            </a:r>
            <a:r>
              <a:rPr lang="en-US" b="1" dirty="0"/>
              <a:t> stockholder </a:t>
            </a:r>
            <a:r>
              <a:rPr lang="en-US" b="1" dirty="0" err="1"/>
              <a:t>sebagai</a:t>
            </a:r>
            <a:r>
              <a:rPr lang="en-US" b="1" dirty="0"/>
              <a:t> dividend :</a:t>
            </a:r>
          </a:p>
        </p:txBody>
      </p:sp>
      <p:sp>
        <p:nvSpPr>
          <p:cNvPr id="25609" name="Text Box 9"/>
          <p:cNvSpPr txBox="1">
            <a:spLocks noChangeArrowheads="1"/>
          </p:cNvSpPr>
          <p:nvPr/>
        </p:nvSpPr>
        <p:spPr bwMode="auto">
          <a:xfrm>
            <a:off x="1333500" y="3267075"/>
            <a:ext cx="7010400" cy="366713"/>
          </a:xfrm>
          <a:prstGeom prst="rect">
            <a:avLst/>
          </a:prstGeom>
          <a:noFill/>
          <a:ln w="9525">
            <a:noFill/>
            <a:miter lim="800000"/>
            <a:headEnd/>
            <a:tailEnd/>
          </a:ln>
          <a:effectLst/>
        </p:spPr>
        <p:txBody>
          <a:bodyPr>
            <a:spAutoFit/>
          </a:bodyPr>
          <a:lstStyle/>
          <a:p>
            <a:pPr marL="342900" indent="-342900" algn="just">
              <a:spcBef>
                <a:spcPct val="50000"/>
              </a:spcBef>
              <a:buFont typeface="+mj-lt"/>
              <a:buAutoNum type="arabicPeriod"/>
            </a:pPr>
            <a:r>
              <a:rPr lang="en-US" b="1" dirty="0" err="1"/>
              <a:t>Apakah</a:t>
            </a:r>
            <a:r>
              <a:rPr lang="en-US" b="1" dirty="0"/>
              <a:t> </a:t>
            </a:r>
            <a:r>
              <a:rPr lang="en-US" b="1" dirty="0" err="1"/>
              <a:t>pembayaran</a:t>
            </a:r>
            <a:r>
              <a:rPr lang="en-US" b="1" dirty="0"/>
              <a:t> dividend </a:t>
            </a:r>
            <a:r>
              <a:rPr lang="en-US" b="1" dirty="0" err="1"/>
              <a:t>harus</a:t>
            </a:r>
            <a:r>
              <a:rPr lang="en-US" b="1" dirty="0"/>
              <a:t> </a:t>
            </a:r>
            <a:r>
              <a:rPr lang="en-US" b="1" dirty="0" err="1"/>
              <a:t>konstan</a:t>
            </a:r>
            <a:r>
              <a:rPr lang="en-US" b="1" dirty="0"/>
              <a:t> (cash dividend). </a:t>
            </a:r>
            <a:endParaRPr lang="en-US" dirty="0"/>
          </a:p>
        </p:txBody>
      </p:sp>
      <p:sp>
        <p:nvSpPr>
          <p:cNvPr id="25610" name="AutoShape 10"/>
          <p:cNvSpPr>
            <a:spLocks noChangeArrowheads="1"/>
          </p:cNvSpPr>
          <p:nvPr/>
        </p:nvSpPr>
        <p:spPr bwMode="auto">
          <a:xfrm>
            <a:off x="1104900" y="3417888"/>
            <a:ext cx="76200" cy="76200"/>
          </a:xfrm>
          <a:prstGeom prst="flowChartConnector">
            <a:avLst/>
          </a:prstGeom>
          <a:solidFill>
            <a:srgbClr val="FF0000"/>
          </a:solidFill>
          <a:ln w="9525">
            <a:solidFill>
              <a:srgbClr val="FFFF00"/>
            </a:solidFill>
            <a:round/>
            <a:headEnd/>
            <a:tailEnd/>
          </a:ln>
          <a:effectLst/>
        </p:spPr>
        <p:txBody>
          <a:bodyPr wrap="none" anchor="ctr"/>
          <a:lstStyle/>
          <a:p>
            <a:pPr marL="342900" indent="-342900">
              <a:buFont typeface="+mj-lt"/>
              <a:buAutoNum type="arabicPeriod"/>
            </a:pPr>
            <a:endParaRPr lang="id-ID" dirty="0"/>
          </a:p>
        </p:txBody>
      </p:sp>
      <p:sp>
        <p:nvSpPr>
          <p:cNvPr id="25611" name="Text Box 11"/>
          <p:cNvSpPr txBox="1">
            <a:spLocks noChangeArrowheads="1"/>
          </p:cNvSpPr>
          <p:nvPr/>
        </p:nvSpPr>
        <p:spPr bwMode="auto">
          <a:xfrm>
            <a:off x="596900" y="2374900"/>
            <a:ext cx="381000" cy="366713"/>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1.</a:t>
            </a:r>
          </a:p>
        </p:txBody>
      </p:sp>
      <p:sp>
        <p:nvSpPr>
          <p:cNvPr id="25612" name="Text Box 12"/>
          <p:cNvSpPr txBox="1">
            <a:spLocks noChangeArrowheads="1"/>
          </p:cNvSpPr>
          <p:nvPr/>
        </p:nvSpPr>
        <p:spPr bwMode="auto">
          <a:xfrm>
            <a:off x="1346200" y="3724275"/>
            <a:ext cx="7010400" cy="923330"/>
          </a:xfrm>
          <a:prstGeom prst="rect">
            <a:avLst/>
          </a:prstGeom>
          <a:noFill/>
          <a:ln w="9525">
            <a:noFill/>
            <a:miter lim="800000"/>
            <a:headEnd/>
            <a:tailEnd/>
          </a:ln>
          <a:effectLst/>
        </p:spPr>
        <p:txBody>
          <a:bodyPr>
            <a:spAutoFit/>
          </a:bodyPr>
          <a:lstStyle/>
          <a:p>
            <a:pPr marL="342900" indent="-342900" algn="just">
              <a:spcBef>
                <a:spcPct val="50000"/>
              </a:spcBef>
            </a:pPr>
            <a:r>
              <a:rPr lang="id-ID" b="1" dirty="0" smtClean="0"/>
              <a:t>2.  </a:t>
            </a:r>
            <a:r>
              <a:rPr lang="en-US" b="1" dirty="0" err="1" smtClean="0"/>
              <a:t>Apakah</a:t>
            </a:r>
            <a:r>
              <a:rPr lang="en-US" b="1" dirty="0" smtClean="0"/>
              <a:t> </a:t>
            </a:r>
            <a:r>
              <a:rPr lang="en-US" b="1" dirty="0" err="1"/>
              <a:t>sebaiknya</a:t>
            </a:r>
            <a:r>
              <a:rPr lang="en-US" b="1" dirty="0"/>
              <a:t> </a:t>
            </a:r>
            <a:r>
              <a:rPr lang="en-US" b="1" dirty="0" err="1"/>
              <a:t>pembayaran</a:t>
            </a:r>
            <a:r>
              <a:rPr lang="en-US" b="1" dirty="0"/>
              <a:t>  dividend </a:t>
            </a:r>
            <a:r>
              <a:rPr lang="en-US" b="1" dirty="0" err="1"/>
              <a:t>dari</a:t>
            </a:r>
            <a:r>
              <a:rPr lang="en-US" b="1" dirty="0"/>
              <a:t> </a:t>
            </a:r>
            <a:r>
              <a:rPr lang="en-US" b="1" dirty="0" err="1"/>
              <a:t>tahun</a:t>
            </a:r>
            <a:r>
              <a:rPr lang="en-US" b="1" dirty="0"/>
              <a:t> </a:t>
            </a:r>
            <a:r>
              <a:rPr lang="en-US" b="1" dirty="0" err="1"/>
              <a:t>ke</a:t>
            </a:r>
            <a:r>
              <a:rPr lang="en-US" b="1" dirty="0"/>
              <a:t> </a:t>
            </a:r>
            <a:r>
              <a:rPr lang="en-US" b="1" dirty="0" err="1"/>
              <a:t>tahun</a:t>
            </a:r>
            <a:r>
              <a:rPr lang="en-US" b="1" dirty="0"/>
              <a:t> </a:t>
            </a:r>
            <a:r>
              <a:rPr lang="en-US" b="1" dirty="0" err="1"/>
              <a:t>ini</a:t>
            </a:r>
            <a:r>
              <a:rPr lang="en-US" b="1" dirty="0"/>
              <a:t> </a:t>
            </a:r>
            <a:r>
              <a:rPr lang="en-US" b="1" dirty="0" err="1"/>
              <a:t>konsisten</a:t>
            </a:r>
            <a:r>
              <a:rPr lang="en-US" b="1" dirty="0"/>
              <a:t> </a:t>
            </a:r>
            <a:r>
              <a:rPr lang="en-US" b="1" dirty="0" err="1"/>
              <a:t>dan</a:t>
            </a:r>
            <a:r>
              <a:rPr lang="en-US" b="1" dirty="0"/>
              <a:t> </a:t>
            </a:r>
            <a:r>
              <a:rPr lang="en-US" b="1" dirty="0" err="1"/>
              <a:t>stabil</a:t>
            </a:r>
            <a:r>
              <a:rPr lang="en-US" b="1" dirty="0"/>
              <a:t>  </a:t>
            </a:r>
            <a:r>
              <a:rPr lang="en-US" b="1" dirty="0" err="1"/>
              <a:t>atau</a:t>
            </a:r>
            <a:r>
              <a:rPr lang="en-US" b="1" dirty="0"/>
              <a:t> </a:t>
            </a:r>
            <a:r>
              <a:rPr lang="en-US" b="1" dirty="0" err="1"/>
              <a:t>pembayaran</a:t>
            </a:r>
            <a:r>
              <a:rPr lang="en-US" b="1" dirty="0"/>
              <a:t> dividend </a:t>
            </a:r>
            <a:r>
              <a:rPr lang="en-US" b="1" dirty="0" err="1"/>
              <a:t>ini</a:t>
            </a:r>
            <a:r>
              <a:rPr lang="en-US" b="1" dirty="0"/>
              <a:t>  </a:t>
            </a:r>
            <a:r>
              <a:rPr lang="en-US" b="1" dirty="0" err="1"/>
              <a:t>bervariasi</a:t>
            </a:r>
            <a:r>
              <a:rPr lang="en-US" b="1" dirty="0"/>
              <a:t> </a:t>
            </a:r>
            <a:r>
              <a:rPr lang="en-US" b="1" dirty="0" err="1"/>
              <a:t>sesuai</a:t>
            </a:r>
            <a:r>
              <a:rPr lang="en-US" b="1" dirty="0"/>
              <a:t> </a:t>
            </a:r>
            <a:r>
              <a:rPr lang="en-US" b="1" dirty="0" err="1"/>
              <a:t>dengan</a:t>
            </a:r>
            <a:r>
              <a:rPr lang="en-US" b="1" dirty="0"/>
              <a:t> </a:t>
            </a:r>
            <a:r>
              <a:rPr lang="en-US" b="1" dirty="0" err="1"/>
              <a:t>kondisi</a:t>
            </a:r>
            <a:r>
              <a:rPr lang="en-US" b="1" dirty="0"/>
              <a:t> </a:t>
            </a:r>
            <a:r>
              <a:rPr lang="en-US" b="1" dirty="0" err="1"/>
              <a:t>arus</a:t>
            </a:r>
            <a:r>
              <a:rPr lang="en-US" b="1" dirty="0"/>
              <a:t> </a:t>
            </a:r>
            <a:r>
              <a:rPr lang="en-US" b="1" dirty="0" err="1"/>
              <a:t>kas</a:t>
            </a:r>
            <a:r>
              <a:rPr lang="en-US" b="1" dirty="0"/>
              <a:t> </a:t>
            </a:r>
            <a:r>
              <a:rPr lang="en-US" b="1" dirty="0" err="1"/>
              <a:t>perusahaan</a:t>
            </a:r>
            <a:r>
              <a:rPr lang="en-US" b="1" dirty="0"/>
              <a:t> </a:t>
            </a:r>
            <a:r>
              <a:rPr lang="en-US" b="1" dirty="0" err="1"/>
              <a:t>dan</a:t>
            </a:r>
            <a:r>
              <a:rPr lang="en-US" b="1" dirty="0"/>
              <a:t> </a:t>
            </a:r>
            <a:r>
              <a:rPr lang="en-US" b="1" dirty="0" err="1"/>
              <a:t>kebutuhan</a:t>
            </a:r>
            <a:r>
              <a:rPr lang="en-US" b="1" dirty="0"/>
              <a:t> </a:t>
            </a:r>
            <a:r>
              <a:rPr lang="en-US" b="1" dirty="0" err="1"/>
              <a:t>investasi</a:t>
            </a:r>
            <a:r>
              <a:rPr lang="en-US" b="1" dirty="0"/>
              <a:t>. </a:t>
            </a:r>
          </a:p>
        </p:txBody>
      </p:sp>
      <p:sp>
        <p:nvSpPr>
          <p:cNvPr id="25613" name="AutoShape 13"/>
          <p:cNvSpPr>
            <a:spLocks noChangeArrowheads="1"/>
          </p:cNvSpPr>
          <p:nvPr/>
        </p:nvSpPr>
        <p:spPr bwMode="auto">
          <a:xfrm>
            <a:off x="1117600" y="3875088"/>
            <a:ext cx="76200" cy="76200"/>
          </a:xfrm>
          <a:prstGeom prst="flowChartConnector">
            <a:avLst/>
          </a:prstGeom>
          <a:solidFill>
            <a:srgbClr val="FF0000"/>
          </a:solidFill>
          <a:ln w="9525">
            <a:solidFill>
              <a:srgbClr val="FFFF00"/>
            </a:solidFill>
            <a:round/>
            <a:headEnd/>
            <a:tailEnd/>
          </a:ln>
          <a:effectLst/>
        </p:spPr>
        <p:txBody>
          <a:bodyPr wrap="none" anchor="ctr"/>
          <a:lstStyle/>
          <a:p>
            <a:endParaRPr lang="id-ID" dirty="0"/>
          </a:p>
        </p:txBody>
      </p:sp>
      <p:sp>
        <p:nvSpPr>
          <p:cNvPr id="25614" name="Text Box 14"/>
          <p:cNvSpPr txBox="1">
            <a:spLocks noChangeArrowheads="1"/>
          </p:cNvSpPr>
          <p:nvPr/>
        </p:nvSpPr>
        <p:spPr bwMode="auto">
          <a:xfrm>
            <a:off x="1003300" y="5048250"/>
            <a:ext cx="7772400" cy="1190625"/>
          </a:xfrm>
          <a:prstGeom prst="rect">
            <a:avLst/>
          </a:prstGeom>
          <a:noFill/>
          <a:ln w="9525">
            <a:noFill/>
            <a:miter lim="800000"/>
            <a:headEnd/>
            <a:tailEnd/>
          </a:ln>
          <a:effectLst/>
        </p:spPr>
        <p:txBody>
          <a:bodyPr>
            <a:spAutoFit/>
          </a:bodyPr>
          <a:lstStyle/>
          <a:p>
            <a:pPr algn="just">
              <a:spcBef>
                <a:spcPct val="50000"/>
              </a:spcBef>
            </a:pPr>
            <a:r>
              <a:rPr lang="en-US" b="1" dirty="0"/>
              <a:t>Reinvestment, </a:t>
            </a:r>
            <a:r>
              <a:rPr lang="en-US" b="1" dirty="0" err="1"/>
              <a:t>yaitu</a:t>
            </a:r>
            <a:r>
              <a:rPr lang="en-US" b="1" dirty="0"/>
              <a:t> </a:t>
            </a:r>
            <a:r>
              <a:rPr lang="en-US" b="1" dirty="0" err="1"/>
              <a:t>kebijaksanaan</a:t>
            </a:r>
            <a:r>
              <a:rPr lang="en-US" b="1" dirty="0"/>
              <a:t> </a:t>
            </a:r>
            <a:r>
              <a:rPr lang="en-US" b="1" dirty="0" err="1"/>
              <a:t>untuk</a:t>
            </a:r>
            <a:r>
              <a:rPr lang="en-US" b="1" dirty="0"/>
              <a:t> </a:t>
            </a:r>
            <a:r>
              <a:rPr lang="en-US" b="1" dirty="0" err="1"/>
              <a:t>menunda</a:t>
            </a:r>
            <a:r>
              <a:rPr lang="en-US" b="1" dirty="0"/>
              <a:t> </a:t>
            </a:r>
            <a:r>
              <a:rPr lang="en-US" b="1" dirty="0" err="1"/>
              <a:t>sebagian</a:t>
            </a:r>
            <a:r>
              <a:rPr lang="en-US" b="1" dirty="0"/>
              <a:t> </a:t>
            </a:r>
            <a:r>
              <a:rPr lang="en-US" b="1" dirty="0" err="1"/>
              <a:t>dan</a:t>
            </a:r>
            <a:r>
              <a:rPr lang="en-US" b="1" dirty="0"/>
              <a:t> </a:t>
            </a:r>
            <a:r>
              <a:rPr lang="en-US" b="1" dirty="0" err="1"/>
              <a:t>atau</a:t>
            </a:r>
            <a:r>
              <a:rPr lang="en-US" b="1" dirty="0"/>
              <a:t> </a:t>
            </a:r>
            <a:r>
              <a:rPr lang="en-US" b="1" dirty="0" err="1"/>
              <a:t>seluruh</a:t>
            </a:r>
            <a:r>
              <a:rPr lang="en-US" b="1" dirty="0"/>
              <a:t> </a:t>
            </a:r>
            <a:r>
              <a:rPr lang="en-US" b="1" dirty="0" err="1"/>
              <a:t>pembayaran</a:t>
            </a:r>
            <a:r>
              <a:rPr lang="en-US" b="1" dirty="0"/>
              <a:t> dividend (payout earning) </a:t>
            </a:r>
            <a:r>
              <a:rPr lang="en-US" b="1" dirty="0" err="1"/>
              <a:t>untuk</a:t>
            </a:r>
            <a:r>
              <a:rPr lang="en-US" b="1" dirty="0"/>
              <a:t> </a:t>
            </a:r>
            <a:r>
              <a:rPr lang="en-US" b="1" dirty="0" err="1"/>
              <a:t>diinvestasikan</a:t>
            </a:r>
            <a:r>
              <a:rPr lang="en-US" b="1" dirty="0"/>
              <a:t> </a:t>
            </a:r>
            <a:r>
              <a:rPr lang="en-US" b="1" dirty="0" err="1"/>
              <a:t>kembali</a:t>
            </a:r>
            <a:r>
              <a:rPr lang="en-US" b="1" dirty="0"/>
              <a:t> (</a:t>
            </a:r>
            <a:r>
              <a:rPr lang="en-US" b="1" dirty="0" err="1"/>
              <a:t>reinvestasi</a:t>
            </a:r>
            <a:r>
              <a:rPr lang="en-US" b="1" dirty="0"/>
              <a:t>) </a:t>
            </a:r>
            <a:r>
              <a:rPr lang="en-US" b="1" dirty="0" err="1"/>
              <a:t>dengan</a:t>
            </a:r>
            <a:r>
              <a:rPr lang="en-US" b="1" dirty="0"/>
              <a:t> </a:t>
            </a:r>
            <a:r>
              <a:rPr lang="en-US" b="1" dirty="0" err="1"/>
              <a:t>tujuan</a:t>
            </a:r>
            <a:r>
              <a:rPr lang="en-US" b="1" dirty="0"/>
              <a:t> </a:t>
            </a:r>
            <a:r>
              <a:rPr lang="en-US" b="1" dirty="0" err="1"/>
              <a:t>memperoleh</a:t>
            </a:r>
            <a:r>
              <a:rPr lang="en-US" b="1" dirty="0"/>
              <a:t> </a:t>
            </a:r>
            <a:r>
              <a:rPr lang="en-US" b="1" dirty="0" err="1"/>
              <a:t>pertambahan</a:t>
            </a:r>
            <a:r>
              <a:rPr lang="en-US" b="1" dirty="0"/>
              <a:t> </a:t>
            </a:r>
            <a:r>
              <a:rPr lang="en-US" b="1" dirty="0" err="1"/>
              <a:t>nilai</a:t>
            </a:r>
            <a:r>
              <a:rPr lang="en-US" b="1" dirty="0"/>
              <a:t> </a:t>
            </a:r>
            <a:r>
              <a:rPr lang="en-US" b="1" dirty="0" err="1"/>
              <a:t>saham</a:t>
            </a:r>
            <a:r>
              <a:rPr lang="en-US" b="1" dirty="0"/>
              <a:t> (capital gain). </a:t>
            </a:r>
          </a:p>
        </p:txBody>
      </p:sp>
      <p:sp>
        <p:nvSpPr>
          <p:cNvPr id="25615" name="Text Box 15"/>
          <p:cNvSpPr txBox="1">
            <a:spLocks noChangeArrowheads="1"/>
          </p:cNvSpPr>
          <p:nvPr/>
        </p:nvSpPr>
        <p:spPr bwMode="auto">
          <a:xfrm>
            <a:off x="609600" y="5068888"/>
            <a:ext cx="381000" cy="366712"/>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additive="base">
                                        <p:cTn id="7" dur="1000" fill="hold"/>
                                        <p:tgtEl>
                                          <p:spTgt spid="25606"/>
                                        </p:tgtEl>
                                        <p:attrNameLst>
                                          <p:attrName>ppt_x</p:attrName>
                                        </p:attrNameLst>
                                      </p:cBhvr>
                                      <p:tavLst>
                                        <p:tav tm="0">
                                          <p:val>
                                            <p:strVal val="#ppt_x"/>
                                          </p:val>
                                        </p:tav>
                                        <p:tav tm="100000">
                                          <p:val>
                                            <p:strVal val="#ppt_x"/>
                                          </p:val>
                                        </p:tav>
                                      </p:tavLst>
                                    </p:anim>
                                    <p:anim calcmode="lin" valueType="num">
                                      <p:cBhvr additive="base">
                                        <p:cTn id="8" dur="1000" fill="hold"/>
                                        <p:tgtEl>
                                          <p:spTgt spid="25606"/>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607"/>
                                        </p:tgtEl>
                                        <p:attrNameLst>
                                          <p:attrName>style.visibility</p:attrName>
                                        </p:attrNameLst>
                                      </p:cBhvr>
                                      <p:to>
                                        <p:strVal val="visible"/>
                                      </p:to>
                                    </p:set>
                                    <p:anim calcmode="lin" valueType="num">
                                      <p:cBhvr additive="base">
                                        <p:cTn id="11" dur="1000" fill="hold"/>
                                        <p:tgtEl>
                                          <p:spTgt spid="25607"/>
                                        </p:tgtEl>
                                        <p:attrNameLst>
                                          <p:attrName>ppt_x</p:attrName>
                                        </p:attrNameLst>
                                      </p:cBhvr>
                                      <p:tavLst>
                                        <p:tav tm="0">
                                          <p:val>
                                            <p:strVal val="0-#ppt_w/2"/>
                                          </p:val>
                                        </p:tav>
                                        <p:tav tm="100000">
                                          <p:val>
                                            <p:strVal val="#ppt_x"/>
                                          </p:val>
                                        </p:tav>
                                      </p:tavLst>
                                    </p:anim>
                                    <p:anim calcmode="lin" valueType="num">
                                      <p:cBhvr additive="base">
                                        <p:cTn id="12" dur="1000" fill="hold"/>
                                        <p:tgtEl>
                                          <p:spTgt spid="2560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25611"/>
                                        </p:tgtEl>
                                        <p:attrNameLst>
                                          <p:attrName>style.visibility</p:attrName>
                                        </p:attrNameLst>
                                      </p:cBhvr>
                                      <p:to>
                                        <p:strVal val="visible"/>
                                      </p:to>
                                    </p:set>
                                    <p:animEffect transition="in" filter="strips(upRight)">
                                      <p:cBhvr>
                                        <p:cTn id="17" dur="1000"/>
                                        <p:tgtEl>
                                          <p:spTgt spid="25611"/>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5608"/>
                                        </p:tgtEl>
                                        <p:attrNameLst>
                                          <p:attrName>style.visibility</p:attrName>
                                        </p:attrNameLst>
                                      </p:cBhvr>
                                      <p:to>
                                        <p:strVal val="visible"/>
                                      </p:to>
                                    </p:set>
                                    <p:animEffect transition="in" filter="strips(upRight)">
                                      <p:cBhvr>
                                        <p:cTn id="20" dur="1000"/>
                                        <p:tgtEl>
                                          <p:spTgt spid="25608"/>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3" fill="hold" grpId="0" nodeType="clickEffect">
                                  <p:stCondLst>
                                    <p:cond delay="0"/>
                                  </p:stCondLst>
                                  <p:childTnLst>
                                    <p:set>
                                      <p:cBhvr>
                                        <p:cTn id="24" dur="1" fill="hold">
                                          <p:stCondLst>
                                            <p:cond delay="0"/>
                                          </p:stCondLst>
                                        </p:cTn>
                                        <p:tgtEl>
                                          <p:spTgt spid="25610"/>
                                        </p:tgtEl>
                                        <p:attrNameLst>
                                          <p:attrName>style.visibility</p:attrName>
                                        </p:attrNameLst>
                                      </p:cBhvr>
                                      <p:to>
                                        <p:strVal val="visible"/>
                                      </p:to>
                                    </p:set>
                                    <p:animEffect transition="in" filter="strips(upRight)">
                                      <p:cBhvr>
                                        <p:cTn id="25" dur="1000"/>
                                        <p:tgtEl>
                                          <p:spTgt spid="25610"/>
                                        </p:tgtEl>
                                      </p:cBhvr>
                                    </p:animEffect>
                                  </p:childTnLst>
                                </p:cTn>
                              </p:par>
                              <p:par>
                                <p:cTn id="26" presetID="18" presetClass="entr" presetSubtype="3" fill="hold" grpId="0" nodeType="withEffect">
                                  <p:stCondLst>
                                    <p:cond delay="0"/>
                                  </p:stCondLst>
                                  <p:childTnLst>
                                    <p:set>
                                      <p:cBhvr>
                                        <p:cTn id="27" dur="1" fill="hold">
                                          <p:stCondLst>
                                            <p:cond delay="0"/>
                                          </p:stCondLst>
                                        </p:cTn>
                                        <p:tgtEl>
                                          <p:spTgt spid="25609"/>
                                        </p:tgtEl>
                                        <p:attrNameLst>
                                          <p:attrName>style.visibility</p:attrName>
                                        </p:attrNameLst>
                                      </p:cBhvr>
                                      <p:to>
                                        <p:strVal val="visible"/>
                                      </p:to>
                                    </p:set>
                                    <p:animEffect transition="in" filter="strips(upRight)">
                                      <p:cBhvr>
                                        <p:cTn id="28" dur="1000"/>
                                        <p:tgtEl>
                                          <p:spTgt spid="25609"/>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grpId="0" nodeType="clickEffect">
                                  <p:stCondLst>
                                    <p:cond delay="0"/>
                                  </p:stCondLst>
                                  <p:childTnLst>
                                    <p:set>
                                      <p:cBhvr>
                                        <p:cTn id="32" dur="1" fill="hold">
                                          <p:stCondLst>
                                            <p:cond delay="0"/>
                                          </p:stCondLst>
                                        </p:cTn>
                                        <p:tgtEl>
                                          <p:spTgt spid="25613"/>
                                        </p:tgtEl>
                                        <p:attrNameLst>
                                          <p:attrName>style.visibility</p:attrName>
                                        </p:attrNameLst>
                                      </p:cBhvr>
                                      <p:to>
                                        <p:strVal val="visible"/>
                                      </p:to>
                                    </p:set>
                                    <p:animEffect transition="in" filter="strips(upRight)">
                                      <p:cBhvr>
                                        <p:cTn id="33" dur="1000"/>
                                        <p:tgtEl>
                                          <p:spTgt spid="25613"/>
                                        </p:tgtEl>
                                      </p:cBhvr>
                                    </p:animEffect>
                                  </p:childTnLst>
                                </p:cTn>
                              </p:par>
                              <p:par>
                                <p:cTn id="34" presetID="18" presetClass="entr" presetSubtype="3" fill="hold" grpId="0" nodeType="withEffect">
                                  <p:stCondLst>
                                    <p:cond delay="0"/>
                                  </p:stCondLst>
                                  <p:childTnLst>
                                    <p:set>
                                      <p:cBhvr>
                                        <p:cTn id="35" dur="1" fill="hold">
                                          <p:stCondLst>
                                            <p:cond delay="0"/>
                                          </p:stCondLst>
                                        </p:cTn>
                                        <p:tgtEl>
                                          <p:spTgt spid="25612"/>
                                        </p:tgtEl>
                                        <p:attrNameLst>
                                          <p:attrName>style.visibility</p:attrName>
                                        </p:attrNameLst>
                                      </p:cBhvr>
                                      <p:to>
                                        <p:strVal val="visible"/>
                                      </p:to>
                                    </p:set>
                                    <p:animEffect transition="in" filter="strips(upRight)">
                                      <p:cBhvr>
                                        <p:cTn id="36" dur="1000"/>
                                        <p:tgtEl>
                                          <p:spTgt spid="25612"/>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3" fill="hold" grpId="0" nodeType="clickEffect">
                                  <p:stCondLst>
                                    <p:cond delay="0"/>
                                  </p:stCondLst>
                                  <p:childTnLst>
                                    <p:set>
                                      <p:cBhvr>
                                        <p:cTn id="40" dur="1" fill="hold">
                                          <p:stCondLst>
                                            <p:cond delay="0"/>
                                          </p:stCondLst>
                                        </p:cTn>
                                        <p:tgtEl>
                                          <p:spTgt spid="25615"/>
                                        </p:tgtEl>
                                        <p:attrNameLst>
                                          <p:attrName>style.visibility</p:attrName>
                                        </p:attrNameLst>
                                      </p:cBhvr>
                                      <p:to>
                                        <p:strVal val="visible"/>
                                      </p:to>
                                    </p:set>
                                    <p:animEffect transition="in" filter="strips(upRight)">
                                      <p:cBhvr>
                                        <p:cTn id="41" dur="1000"/>
                                        <p:tgtEl>
                                          <p:spTgt spid="25615"/>
                                        </p:tgtEl>
                                      </p:cBhvr>
                                    </p:animEffect>
                                  </p:childTnLst>
                                </p:cTn>
                              </p:par>
                              <p:par>
                                <p:cTn id="42" presetID="18" presetClass="entr" presetSubtype="3" fill="hold" grpId="0" nodeType="withEffect">
                                  <p:stCondLst>
                                    <p:cond delay="0"/>
                                  </p:stCondLst>
                                  <p:childTnLst>
                                    <p:set>
                                      <p:cBhvr>
                                        <p:cTn id="43" dur="1" fill="hold">
                                          <p:stCondLst>
                                            <p:cond delay="0"/>
                                          </p:stCondLst>
                                        </p:cTn>
                                        <p:tgtEl>
                                          <p:spTgt spid="25614"/>
                                        </p:tgtEl>
                                        <p:attrNameLst>
                                          <p:attrName>style.visibility</p:attrName>
                                        </p:attrNameLst>
                                      </p:cBhvr>
                                      <p:to>
                                        <p:strVal val="visible"/>
                                      </p:to>
                                    </p:set>
                                    <p:animEffect transition="in" filter="strips(upRight)">
                                      <p:cBhvr>
                                        <p:cTn id="44" dur="1000"/>
                                        <p:tgtEl>
                                          <p:spTgt spid="25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7" grpId="0"/>
      <p:bldP spid="25608" grpId="0"/>
      <p:bldP spid="25609" grpId="0"/>
      <p:bldP spid="25610" grpId="0" animBg="1"/>
      <p:bldP spid="25611" grpId="0"/>
      <p:bldP spid="25612" grpId="0"/>
      <p:bldP spid="25613" grpId="0" animBg="1"/>
      <p:bldP spid="25614" grpId="0"/>
      <p:bldP spid="256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33400" y="1143000"/>
            <a:ext cx="7162800" cy="366713"/>
          </a:xfrm>
          <a:prstGeom prst="rect">
            <a:avLst/>
          </a:prstGeom>
          <a:noFill/>
          <a:ln w="9525">
            <a:noFill/>
            <a:miter lim="800000"/>
            <a:headEnd/>
            <a:tailEnd/>
          </a:ln>
          <a:effectLst/>
        </p:spPr>
        <p:txBody>
          <a:bodyPr>
            <a:spAutoFit/>
          </a:bodyPr>
          <a:lstStyle/>
          <a:p>
            <a:pPr>
              <a:spcBef>
                <a:spcPct val="50000"/>
              </a:spcBef>
            </a:pPr>
            <a:r>
              <a:rPr lang="en-US" b="1" dirty="0"/>
              <a:t>The Dividend Irrelevance  Theory</a:t>
            </a:r>
            <a:endParaRPr lang="en-US" b="1" i="1" dirty="0"/>
          </a:p>
        </p:txBody>
      </p:sp>
      <p:sp>
        <p:nvSpPr>
          <p:cNvPr id="2053" name="Text Box 5"/>
          <p:cNvSpPr txBox="1">
            <a:spLocks noChangeArrowheads="1"/>
          </p:cNvSpPr>
          <p:nvPr/>
        </p:nvSpPr>
        <p:spPr bwMode="auto">
          <a:xfrm>
            <a:off x="533400" y="1538288"/>
            <a:ext cx="7162800" cy="1190625"/>
          </a:xfrm>
          <a:prstGeom prst="rect">
            <a:avLst/>
          </a:prstGeom>
          <a:noFill/>
          <a:ln w="9525">
            <a:noFill/>
            <a:miter lim="800000"/>
            <a:headEnd/>
            <a:tailEnd/>
          </a:ln>
          <a:effectLst/>
        </p:spPr>
        <p:txBody>
          <a:bodyPr>
            <a:spAutoFit/>
          </a:bodyPr>
          <a:lstStyle/>
          <a:p>
            <a:pPr>
              <a:spcBef>
                <a:spcPct val="50000"/>
              </a:spcBef>
            </a:pPr>
            <a:r>
              <a:rPr lang="en-US" b="1" dirty="0" err="1"/>
              <a:t>Theori</a:t>
            </a:r>
            <a:r>
              <a:rPr lang="en-US" b="1" dirty="0"/>
              <a:t>  </a:t>
            </a:r>
            <a:r>
              <a:rPr lang="en-US" b="1" dirty="0" err="1"/>
              <a:t>ini</a:t>
            </a:r>
            <a:r>
              <a:rPr lang="en-US" b="1" dirty="0"/>
              <a:t> </a:t>
            </a:r>
            <a:r>
              <a:rPr lang="en-US" b="1" dirty="0" err="1"/>
              <a:t>diperkenalkan</a:t>
            </a:r>
            <a:r>
              <a:rPr lang="en-US" b="1" dirty="0"/>
              <a:t> </a:t>
            </a:r>
            <a:r>
              <a:rPr lang="en-US" b="1" dirty="0" err="1"/>
              <a:t>oleh</a:t>
            </a:r>
            <a:r>
              <a:rPr lang="en-US" b="1" dirty="0"/>
              <a:t>  </a:t>
            </a:r>
            <a:r>
              <a:rPr lang="en-US" b="1" dirty="0" err="1"/>
              <a:t>merton</a:t>
            </a:r>
            <a:r>
              <a:rPr lang="en-US" b="1" dirty="0"/>
              <a:t> H. Miller  </a:t>
            </a:r>
            <a:r>
              <a:rPr lang="en-US" b="1" dirty="0" err="1"/>
              <a:t>dan</a:t>
            </a:r>
            <a:r>
              <a:rPr lang="en-US" b="1" dirty="0"/>
              <a:t> Franco Modigliani  (M-M)  </a:t>
            </a:r>
            <a:r>
              <a:rPr lang="en-US" b="1" dirty="0" err="1"/>
              <a:t>tahun</a:t>
            </a:r>
            <a:r>
              <a:rPr lang="en-US" b="1" dirty="0"/>
              <a:t> 1961 </a:t>
            </a:r>
            <a:r>
              <a:rPr lang="en-US" b="1" dirty="0" err="1"/>
              <a:t>dalam</a:t>
            </a:r>
            <a:r>
              <a:rPr lang="en-US" b="1" dirty="0"/>
              <a:t> </a:t>
            </a:r>
            <a:r>
              <a:rPr lang="en-US" b="1" dirty="0" err="1"/>
              <a:t>artikelnya</a:t>
            </a:r>
            <a:r>
              <a:rPr lang="en-US" b="1" dirty="0"/>
              <a:t> yang </a:t>
            </a:r>
            <a:r>
              <a:rPr lang="en-US" b="1" dirty="0" err="1"/>
              <a:t>berjudul</a:t>
            </a:r>
            <a:r>
              <a:rPr lang="en-US" b="1" dirty="0"/>
              <a:t> </a:t>
            </a:r>
            <a:r>
              <a:rPr lang="en-US" b="1" i="1" dirty="0"/>
              <a:t>“Dividend Policy, Growth, and The </a:t>
            </a:r>
            <a:r>
              <a:rPr lang="en-US" b="1" i="1" dirty="0" err="1"/>
              <a:t>Valiation</a:t>
            </a:r>
            <a:r>
              <a:rPr lang="en-US" b="1" i="1" dirty="0"/>
              <a:t> of Shares”</a:t>
            </a:r>
            <a:r>
              <a:rPr lang="en-US" b="1" dirty="0"/>
              <a:t>  (Journal of  Business, October 1961, 411-433)</a:t>
            </a:r>
          </a:p>
        </p:txBody>
      </p:sp>
      <p:sp>
        <p:nvSpPr>
          <p:cNvPr id="2054" name="Text Box 6"/>
          <p:cNvSpPr txBox="1">
            <a:spLocks noChangeArrowheads="1"/>
          </p:cNvSpPr>
          <p:nvPr/>
        </p:nvSpPr>
        <p:spPr bwMode="auto">
          <a:xfrm>
            <a:off x="533400" y="2924175"/>
            <a:ext cx="7162800" cy="923330"/>
          </a:xfrm>
          <a:prstGeom prst="rect">
            <a:avLst/>
          </a:prstGeom>
          <a:noFill/>
          <a:ln w="9525">
            <a:noFill/>
            <a:miter lim="800000"/>
            <a:headEnd/>
            <a:tailEnd/>
          </a:ln>
          <a:effectLst/>
        </p:spPr>
        <p:txBody>
          <a:bodyPr>
            <a:spAutoFit/>
          </a:bodyPr>
          <a:lstStyle/>
          <a:p>
            <a:pPr>
              <a:spcBef>
                <a:spcPct val="50000"/>
              </a:spcBef>
            </a:pPr>
            <a:r>
              <a:rPr lang="en-US" b="1" dirty="0"/>
              <a:t>M-M </a:t>
            </a:r>
            <a:r>
              <a:rPr lang="en-US" b="1" dirty="0" err="1"/>
              <a:t>menyatakan</a:t>
            </a:r>
            <a:r>
              <a:rPr lang="en-US" b="1" dirty="0"/>
              <a:t> </a:t>
            </a:r>
            <a:r>
              <a:rPr lang="en-US" b="1" dirty="0" err="1"/>
              <a:t>bahwa</a:t>
            </a:r>
            <a:r>
              <a:rPr lang="en-US" b="1" dirty="0"/>
              <a:t> </a:t>
            </a:r>
            <a:r>
              <a:rPr lang="en-US" b="1" dirty="0" err="1"/>
              <a:t>dvidend</a:t>
            </a:r>
            <a:r>
              <a:rPr lang="en-US" b="1" dirty="0"/>
              <a:t> policy </a:t>
            </a:r>
            <a:r>
              <a:rPr lang="en-US" b="1" dirty="0" err="1"/>
              <a:t>tidak</a:t>
            </a:r>
            <a:r>
              <a:rPr lang="en-US" b="1" dirty="0"/>
              <a:t> </a:t>
            </a:r>
            <a:r>
              <a:rPr lang="en-US" b="1" dirty="0" err="1"/>
              <a:t>berpengaruh</a:t>
            </a:r>
            <a:r>
              <a:rPr lang="en-US" b="1" dirty="0"/>
              <a:t>  (</a:t>
            </a:r>
            <a:r>
              <a:rPr lang="en-US" b="1" dirty="0" err="1"/>
              <a:t>tidak</a:t>
            </a:r>
            <a:r>
              <a:rPr lang="en-US" b="1" dirty="0"/>
              <a:t> </a:t>
            </a:r>
            <a:r>
              <a:rPr lang="en-US" b="1" dirty="0" err="1"/>
              <a:t>mempunyai</a:t>
            </a:r>
            <a:r>
              <a:rPr lang="en-US" b="1" dirty="0"/>
              <a:t> </a:t>
            </a:r>
            <a:r>
              <a:rPr lang="en-US" b="1" dirty="0" err="1"/>
              <a:t>efek</a:t>
            </a:r>
            <a:r>
              <a:rPr lang="en-US" b="1" dirty="0"/>
              <a:t>)  </a:t>
            </a:r>
            <a:r>
              <a:rPr lang="en-US" b="1" dirty="0" err="1"/>
              <a:t>terhadap</a:t>
            </a:r>
            <a:r>
              <a:rPr lang="en-US" b="1" dirty="0"/>
              <a:t> </a:t>
            </a:r>
            <a:r>
              <a:rPr lang="en-US" b="1" dirty="0" err="1"/>
              <a:t>harga</a:t>
            </a:r>
            <a:r>
              <a:rPr lang="en-US" b="1" dirty="0"/>
              <a:t> </a:t>
            </a:r>
            <a:r>
              <a:rPr lang="en-US" b="1" dirty="0" err="1"/>
              <a:t>saham</a:t>
            </a:r>
            <a:r>
              <a:rPr lang="en-US" b="1" dirty="0"/>
              <a:t> </a:t>
            </a:r>
            <a:r>
              <a:rPr lang="en-US" b="1" dirty="0" err="1"/>
              <a:t>maupun</a:t>
            </a:r>
            <a:r>
              <a:rPr lang="en-US" b="1" dirty="0"/>
              <a:t> </a:t>
            </a:r>
            <a:r>
              <a:rPr lang="en-US" b="1" dirty="0" err="1"/>
              <a:t>pada</a:t>
            </a:r>
            <a:r>
              <a:rPr lang="en-US" b="1" dirty="0"/>
              <a:t> cost of capital  </a:t>
            </a:r>
            <a:r>
              <a:rPr lang="en-US" b="1" dirty="0" err="1"/>
              <a:t>dengan</a:t>
            </a:r>
            <a:r>
              <a:rPr lang="en-US" b="1" dirty="0"/>
              <a:t> </a:t>
            </a:r>
            <a:r>
              <a:rPr lang="en-US" b="1" dirty="0" err="1"/>
              <a:t>kata</a:t>
            </a:r>
            <a:r>
              <a:rPr lang="en-US" b="1" dirty="0"/>
              <a:t> lain dividend policy </a:t>
            </a:r>
            <a:r>
              <a:rPr lang="en-US" b="1" dirty="0" err="1"/>
              <a:t>tidak</a:t>
            </a:r>
            <a:r>
              <a:rPr lang="en-US" b="1" dirty="0"/>
              <a:t> </a:t>
            </a:r>
            <a:r>
              <a:rPr lang="en-US" b="1" dirty="0" err="1"/>
              <a:t>relevan</a:t>
            </a:r>
            <a:r>
              <a:rPr lang="en-US" b="1" dirty="0"/>
              <a:t>     ( irrelevant ).</a:t>
            </a:r>
          </a:p>
        </p:txBody>
      </p:sp>
      <p:sp>
        <p:nvSpPr>
          <p:cNvPr id="2055" name="Text Box 7"/>
          <p:cNvSpPr txBox="1">
            <a:spLocks noChangeArrowheads="1"/>
          </p:cNvSpPr>
          <p:nvPr/>
        </p:nvSpPr>
        <p:spPr bwMode="auto">
          <a:xfrm>
            <a:off x="533400" y="4295775"/>
            <a:ext cx="7162800" cy="915988"/>
          </a:xfrm>
          <a:prstGeom prst="rect">
            <a:avLst/>
          </a:prstGeom>
          <a:noFill/>
          <a:ln w="9525">
            <a:noFill/>
            <a:miter lim="800000"/>
            <a:headEnd/>
            <a:tailEnd/>
          </a:ln>
          <a:effectLst/>
        </p:spPr>
        <p:txBody>
          <a:bodyPr>
            <a:spAutoFit/>
          </a:bodyPr>
          <a:lstStyle/>
          <a:p>
            <a:pPr>
              <a:spcBef>
                <a:spcPct val="50000"/>
              </a:spcBef>
            </a:pPr>
            <a:r>
              <a:rPr lang="en-US" b="1" dirty="0" err="1"/>
              <a:t>Alasan</a:t>
            </a:r>
            <a:r>
              <a:rPr lang="en-US" b="1" dirty="0"/>
              <a:t> yang </a:t>
            </a:r>
            <a:r>
              <a:rPr lang="en-US" b="1" dirty="0" err="1"/>
              <a:t>dikemukakan</a:t>
            </a:r>
            <a:r>
              <a:rPr lang="en-US" b="1" dirty="0"/>
              <a:t>  M-M </a:t>
            </a:r>
            <a:r>
              <a:rPr lang="en-US" b="1" dirty="0" err="1"/>
              <a:t>adalah</a:t>
            </a:r>
            <a:r>
              <a:rPr lang="en-US" b="1" dirty="0"/>
              <a:t> </a:t>
            </a:r>
            <a:r>
              <a:rPr lang="en-US" b="1" dirty="0" err="1"/>
              <a:t>bahwa</a:t>
            </a:r>
            <a:r>
              <a:rPr lang="en-US" b="1" dirty="0"/>
              <a:t> </a:t>
            </a:r>
            <a:r>
              <a:rPr lang="en-US" b="1" dirty="0" err="1"/>
              <a:t>nilai</a:t>
            </a:r>
            <a:r>
              <a:rPr lang="en-US" b="1" dirty="0"/>
              <a:t> </a:t>
            </a:r>
            <a:r>
              <a:rPr lang="en-US" b="1" dirty="0" err="1"/>
              <a:t>perusahaan</a:t>
            </a:r>
            <a:r>
              <a:rPr lang="en-US" b="1" dirty="0"/>
              <a:t> </a:t>
            </a:r>
            <a:r>
              <a:rPr lang="en-US" b="1" dirty="0" err="1"/>
              <a:t>ditentukan</a:t>
            </a:r>
            <a:r>
              <a:rPr lang="en-US" b="1" dirty="0"/>
              <a:t> </a:t>
            </a:r>
            <a:r>
              <a:rPr lang="en-US" b="1" dirty="0" err="1"/>
              <a:t>oleh</a:t>
            </a:r>
            <a:r>
              <a:rPr lang="en-US" b="1" dirty="0"/>
              <a:t>  </a:t>
            </a:r>
            <a:r>
              <a:rPr lang="en-US" b="1" dirty="0" err="1"/>
              <a:t>besarnya</a:t>
            </a:r>
            <a:r>
              <a:rPr lang="en-US" b="1" dirty="0"/>
              <a:t> </a:t>
            </a:r>
            <a:r>
              <a:rPr lang="en-US" b="1" dirty="0" err="1"/>
              <a:t>laba</a:t>
            </a:r>
            <a:r>
              <a:rPr lang="en-US" b="1" dirty="0"/>
              <a:t> </a:t>
            </a:r>
            <a:r>
              <a:rPr lang="en-US" b="1" dirty="0" err="1"/>
              <a:t>dan</a:t>
            </a:r>
            <a:r>
              <a:rPr lang="en-US" b="1" dirty="0"/>
              <a:t> </a:t>
            </a:r>
            <a:r>
              <a:rPr lang="en-US" b="1" dirty="0" err="1"/>
              <a:t>risiko</a:t>
            </a:r>
            <a:r>
              <a:rPr lang="en-US" b="1" dirty="0"/>
              <a:t>  </a:t>
            </a:r>
            <a:r>
              <a:rPr lang="en-US" b="1" dirty="0" err="1"/>
              <a:t>dan</a:t>
            </a:r>
            <a:r>
              <a:rPr lang="en-US" b="1" dirty="0"/>
              <a:t> </a:t>
            </a:r>
            <a:r>
              <a:rPr lang="en-US" b="1" dirty="0" err="1"/>
              <a:t>karena</a:t>
            </a:r>
            <a:r>
              <a:rPr lang="en-US" b="1" dirty="0"/>
              <a:t> </a:t>
            </a:r>
            <a:r>
              <a:rPr lang="en-US" b="1" dirty="0" err="1"/>
              <a:t>itu</a:t>
            </a:r>
            <a:r>
              <a:rPr lang="en-US" b="1" dirty="0"/>
              <a:t>  </a:t>
            </a:r>
            <a:r>
              <a:rPr lang="en-US" b="1" dirty="0" err="1"/>
              <a:t>nilai</a:t>
            </a:r>
            <a:r>
              <a:rPr lang="en-US" b="1" dirty="0"/>
              <a:t> </a:t>
            </a:r>
            <a:r>
              <a:rPr lang="en-US" b="1" dirty="0" err="1"/>
              <a:t>perusahaan</a:t>
            </a:r>
            <a:r>
              <a:rPr lang="en-US" b="1" dirty="0"/>
              <a:t> </a:t>
            </a:r>
            <a:r>
              <a:rPr lang="en-US" b="1" dirty="0" err="1"/>
              <a:t>ditentukan</a:t>
            </a:r>
            <a:r>
              <a:rPr lang="en-US" b="1" dirty="0"/>
              <a:t> </a:t>
            </a:r>
            <a:r>
              <a:rPr lang="en-US" b="1" dirty="0" err="1"/>
              <a:t>oleh</a:t>
            </a:r>
            <a:r>
              <a:rPr lang="en-US" b="1" dirty="0"/>
              <a:t>  </a:t>
            </a:r>
            <a:r>
              <a:rPr lang="en-US" b="1" dirty="0" err="1"/>
              <a:t>kebijaksanaan</a:t>
            </a:r>
            <a:r>
              <a:rPr lang="en-US" b="1" dirty="0"/>
              <a:t> </a:t>
            </a:r>
            <a:r>
              <a:rPr lang="en-US" b="1" dirty="0" err="1"/>
              <a:t>investasi</a:t>
            </a:r>
            <a:r>
              <a:rPr lang="en-US"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1000" fill="hold"/>
                                        <p:tgtEl>
                                          <p:spTgt spid="2052"/>
                                        </p:tgtEl>
                                        <p:attrNameLst>
                                          <p:attrName>ppt_x</p:attrName>
                                        </p:attrNameLst>
                                      </p:cBhvr>
                                      <p:tavLst>
                                        <p:tav tm="0">
                                          <p:val>
                                            <p:strVal val="0-#ppt_w/2"/>
                                          </p:val>
                                        </p:tav>
                                        <p:tav tm="100000">
                                          <p:val>
                                            <p:strVal val="#ppt_x"/>
                                          </p:val>
                                        </p:tav>
                                      </p:tavLst>
                                    </p:anim>
                                    <p:anim calcmode="lin" valueType="num">
                                      <p:cBhvr additive="base">
                                        <p:cTn id="8" dur="10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1000" fill="hold"/>
                                        <p:tgtEl>
                                          <p:spTgt spid="2053"/>
                                        </p:tgtEl>
                                        <p:attrNameLst>
                                          <p:attrName>ppt_x</p:attrName>
                                        </p:attrNameLst>
                                      </p:cBhvr>
                                      <p:tavLst>
                                        <p:tav tm="0">
                                          <p:val>
                                            <p:strVal val="0-#ppt_w/2"/>
                                          </p:val>
                                        </p:tav>
                                        <p:tav tm="100000">
                                          <p:val>
                                            <p:strVal val="#ppt_x"/>
                                          </p:val>
                                        </p:tav>
                                      </p:tavLst>
                                    </p:anim>
                                    <p:anim calcmode="lin" valueType="num">
                                      <p:cBhvr additive="base">
                                        <p:cTn id="14" dur="10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4"/>
                                        </p:tgtEl>
                                        <p:attrNameLst>
                                          <p:attrName>style.visibility</p:attrName>
                                        </p:attrNameLst>
                                      </p:cBhvr>
                                      <p:to>
                                        <p:strVal val="visible"/>
                                      </p:to>
                                    </p:set>
                                    <p:anim calcmode="lin" valueType="num">
                                      <p:cBhvr additive="base">
                                        <p:cTn id="19" dur="1000" fill="hold"/>
                                        <p:tgtEl>
                                          <p:spTgt spid="2054"/>
                                        </p:tgtEl>
                                        <p:attrNameLst>
                                          <p:attrName>ppt_x</p:attrName>
                                        </p:attrNameLst>
                                      </p:cBhvr>
                                      <p:tavLst>
                                        <p:tav tm="0">
                                          <p:val>
                                            <p:strVal val="0-#ppt_w/2"/>
                                          </p:val>
                                        </p:tav>
                                        <p:tav tm="100000">
                                          <p:val>
                                            <p:strVal val="#ppt_x"/>
                                          </p:val>
                                        </p:tav>
                                      </p:tavLst>
                                    </p:anim>
                                    <p:anim calcmode="lin" valueType="num">
                                      <p:cBhvr additive="base">
                                        <p:cTn id="20" dur="1000" fill="hold"/>
                                        <p:tgtEl>
                                          <p:spTgt spid="205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5"/>
                                        </p:tgtEl>
                                        <p:attrNameLst>
                                          <p:attrName>style.visibility</p:attrName>
                                        </p:attrNameLst>
                                      </p:cBhvr>
                                      <p:to>
                                        <p:strVal val="visible"/>
                                      </p:to>
                                    </p:set>
                                    <p:anim calcmode="lin" valueType="num">
                                      <p:cBhvr additive="base">
                                        <p:cTn id="25" dur="1000" fill="hold"/>
                                        <p:tgtEl>
                                          <p:spTgt spid="2055"/>
                                        </p:tgtEl>
                                        <p:attrNameLst>
                                          <p:attrName>ppt_x</p:attrName>
                                        </p:attrNameLst>
                                      </p:cBhvr>
                                      <p:tavLst>
                                        <p:tav tm="0">
                                          <p:val>
                                            <p:strVal val="0-#ppt_w/2"/>
                                          </p:val>
                                        </p:tav>
                                        <p:tav tm="100000">
                                          <p:val>
                                            <p:strVal val="#ppt_x"/>
                                          </p:val>
                                        </p:tav>
                                      </p:tavLst>
                                    </p:anim>
                                    <p:anim calcmode="lin" valueType="num">
                                      <p:cBhvr additive="base">
                                        <p:cTn id="26" dur="1000" fill="hold"/>
                                        <p:tgtEl>
                                          <p:spTgt spid="20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P spid="2054" grpId="0"/>
      <p:bldP spid="20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33400" y="1219200"/>
            <a:ext cx="4114800" cy="366713"/>
          </a:xfrm>
          <a:prstGeom prst="rect">
            <a:avLst/>
          </a:prstGeom>
          <a:noFill/>
          <a:ln w="9525">
            <a:noFill/>
            <a:miter lim="800000"/>
            <a:headEnd/>
            <a:tailEnd/>
          </a:ln>
          <a:effectLst/>
        </p:spPr>
        <p:txBody>
          <a:bodyPr>
            <a:spAutoFit/>
          </a:bodyPr>
          <a:lstStyle/>
          <a:p>
            <a:pPr>
              <a:spcBef>
                <a:spcPct val="50000"/>
              </a:spcBef>
            </a:pPr>
            <a:r>
              <a:rPr lang="en-US" b="1"/>
              <a:t>Asumsi  :</a:t>
            </a:r>
          </a:p>
        </p:txBody>
      </p:sp>
      <p:sp>
        <p:nvSpPr>
          <p:cNvPr id="3075" name="Text Box 3"/>
          <p:cNvSpPr txBox="1">
            <a:spLocks noChangeArrowheads="1"/>
          </p:cNvSpPr>
          <p:nvPr/>
        </p:nvSpPr>
        <p:spPr bwMode="auto">
          <a:xfrm>
            <a:off x="533400" y="1600200"/>
            <a:ext cx="304800" cy="366713"/>
          </a:xfrm>
          <a:prstGeom prst="rect">
            <a:avLst/>
          </a:prstGeom>
          <a:noFill/>
          <a:ln w="9525">
            <a:noFill/>
            <a:miter lim="800000"/>
            <a:headEnd/>
            <a:tailEnd/>
          </a:ln>
          <a:effectLst/>
        </p:spPr>
        <p:txBody>
          <a:bodyPr>
            <a:spAutoFit/>
          </a:bodyPr>
          <a:lstStyle/>
          <a:p>
            <a:pPr>
              <a:spcBef>
                <a:spcPct val="50000"/>
              </a:spcBef>
            </a:pPr>
            <a:r>
              <a:rPr lang="en-US" b="1"/>
              <a:t>1</a:t>
            </a:r>
          </a:p>
        </p:txBody>
      </p:sp>
      <p:sp>
        <p:nvSpPr>
          <p:cNvPr id="3076" name="Text Box 4"/>
          <p:cNvSpPr txBox="1">
            <a:spLocks noChangeArrowheads="1"/>
          </p:cNvSpPr>
          <p:nvPr/>
        </p:nvSpPr>
        <p:spPr bwMode="auto">
          <a:xfrm>
            <a:off x="838200" y="1600200"/>
            <a:ext cx="7772400" cy="641350"/>
          </a:xfrm>
          <a:prstGeom prst="rect">
            <a:avLst/>
          </a:prstGeom>
          <a:noFill/>
          <a:ln w="9525">
            <a:noFill/>
            <a:miter lim="800000"/>
            <a:headEnd/>
            <a:tailEnd/>
          </a:ln>
          <a:effectLst/>
        </p:spPr>
        <p:txBody>
          <a:bodyPr>
            <a:spAutoFit/>
          </a:bodyPr>
          <a:lstStyle/>
          <a:p>
            <a:pPr>
              <a:spcBef>
                <a:spcPct val="50000"/>
              </a:spcBef>
            </a:pPr>
            <a:r>
              <a:rPr lang="sv-SE" b="1"/>
              <a:t>Tidak ada pajak pendapatan perusahaan dan pajak pendapatan personal (corporate or personal income taxes)</a:t>
            </a:r>
            <a:r>
              <a:rPr lang="en-US"/>
              <a:t> </a:t>
            </a:r>
          </a:p>
        </p:txBody>
      </p:sp>
      <p:sp>
        <p:nvSpPr>
          <p:cNvPr id="3077" name="Text Box 5"/>
          <p:cNvSpPr txBox="1">
            <a:spLocks noChangeArrowheads="1"/>
          </p:cNvSpPr>
          <p:nvPr/>
        </p:nvSpPr>
        <p:spPr bwMode="auto">
          <a:xfrm>
            <a:off x="533400" y="2406650"/>
            <a:ext cx="304800" cy="366713"/>
          </a:xfrm>
          <a:prstGeom prst="rect">
            <a:avLst/>
          </a:prstGeom>
          <a:noFill/>
          <a:ln w="9525">
            <a:noFill/>
            <a:miter lim="800000"/>
            <a:headEnd/>
            <a:tailEnd/>
          </a:ln>
          <a:effectLst/>
        </p:spPr>
        <p:txBody>
          <a:bodyPr>
            <a:spAutoFit/>
          </a:bodyPr>
          <a:lstStyle/>
          <a:p>
            <a:pPr>
              <a:spcBef>
                <a:spcPct val="50000"/>
              </a:spcBef>
            </a:pPr>
            <a:r>
              <a:rPr lang="en-US" b="1"/>
              <a:t>2</a:t>
            </a:r>
          </a:p>
        </p:txBody>
      </p:sp>
      <p:sp>
        <p:nvSpPr>
          <p:cNvPr id="3078" name="Text Box 6"/>
          <p:cNvSpPr txBox="1">
            <a:spLocks noChangeArrowheads="1"/>
          </p:cNvSpPr>
          <p:nvPr/>
        </p:nvSpPr>
        <p:spPr bwMode="auto">
          <a:xfrm>
            <a:off x="838200" y="2438400"/>
            <a:ext cx="7772400" cy="646331"/>
          </a:xfrm>
          <a:prstGeom prst="rect">
            <a:avLst/>
          </a:prstGeom>
          <a:noFill/>
          <a:ln w="9525">
            <a:noFill/>
            <a:miter lim="800000"/>
            <a:headEnd/>
            <a:tailEnd/>
          </a:ln>
          <a:effectLst/>
        </p:spPr>
        <p:txBody>
          <a:bodyPr>
            <a:spAutoFit/>
          </a:bodyPr>
          <a:lstStyle/>
          <a:p>
            <a:pPr>
              <a:spcBef>
                <a:spcPct val="50000"/>
              </a:spcBef>
            </a:pPr>
            <a:r>
              <a:rPr lang="sv-SE" b="1"/>
              <a:t>Tidak ada biaya saham dalam masa mengambang (floating cost) yang ditanggung perusahaan  dan biaya transaksi  yang ditanggung oleh investor</a:t>
            </a:r>
            <a:r>
              <a:rPr lang="en-US" b="1"/>
              <a:t> </a:t>
            </a:r>
          </a:p>
        </p:txBody>
      </p:sp>
      <p:sp>
        <p:nvSpPr>
          <p:cNvPr id="3079" name="Text Box 7"/>
          <p:cNvSpPr txBox="1">
            <a:spLocks noChangeArrowheads="1"/>
          </p:cNvSpPr>
          <p:nvPr/>
        </p:nvSpPr>
        <p:spPr bwMode="auto">
          <a:xfrm>
            <a:off x="533400" y="3363913"/>
            <a:ext cx="304800" cy="366712"/>
          </a:xfrm>
          <a:prstGeom prst="rect">
            <a:avLst/>
          </a:prstGeom>
          <a:noFill/>
          <a:ln w="9525">
            <a:noFill/>
            <a:miter lim="800000"/>
            <a:headEnd/>
            <a:tailEnd/>
          </a:ln>
          <a:effectLst/>
        </p:spPr>
        <p:txBody>
          <a:bodyPr>
            <a:spAutoFit/>
          </a:bodyPr>
          <a:lstStyle/>
          <a:p>
            <a:pPr>
              <a:spcBef>
                <a:spcPct val="50000"/>
              </a:spcBef>
            </a:pPr>
            <a:r>
              <a:rPr lang="en-US" b="1"/>
              <a:t>3</a:t>
            </a:r>
          </a:p>
        </p:txBody>
      </p:sp>
      <p:sp>
        <p:nvSpPr>
          <p:cNvPr id="3080" name="Text Box 8"/>
          <p:cNvSpPr txBox="1">
            <a:spLocks noChangeArrowheads="1"/>
          </p:cNvSpPr>
          <p:nvPr/>
        </p:nvSpPr>
        <p:spPr bwMode="auto">
          <a:xfrm>
            <a:off x="838200" y="3363913"/>
            <a:ext cx="7772400" cy="641350"/>
          </a:xfrm>
          <a:prstGeom prst="rect">
            <a:avLst/>
          </a:prstGeom>
          <a:noFill/>
          <a:ln w="9525">
            <a:noFill/>
            <a:miter lim="800000"/>
            <a:headEnd/>
            <a:tailEnd/>
          </a:ln>
          <a:effectLst/>
        </p:spPr>
        <p:txBody>
          <a:bodyPr>
            <a:spAutoFit/>
          </a:bodyPr>
          <a:lstStyle/>
          <a:p>
            <a:pPr>
              <a:spcBef>
                <a:spcPct val="50000"/>
              </a:spcBef>
            </a:pPr>
            <a:r>
              <a:rPr lang="sv-SE" b="1"/>
              <a:t>Investor indifferent terhadap pendapatan yang berasal dari  dividend dan  berasal dari capital gain </a:t>
            </a:r>
            <a:endParaRPr lang="en-US" b="1"/>
          </a:p>
        </p:txBody>
      </p:sp>
      <p:sp>
        <p:nvSpPr>
          <p:cNvPr id="3081" name="Text Box 9"/>
          <p:cNvSpPr txBox="1">
            <a:spLocks noChangeArrowheads="1"/>
          </p:cNvSpPr>
          <p:nvPr/>
        </p:nvSpPr>
        <p:spPr bwMode="auto">
          <a:xfrm>
            <a:off x="533400" y="4083050"/>
            <a:ext cx="304800" cy="366713"/>
          </a:xfrm>
          <a:prstGeom prst="rect">
            <a:avLst/>
          </a:prstGeom>
          <a:noFill/>
          <a:ln w="9525">
            <a:noFill/>
            <a:miter lim="800000"/>
            <a:headEnd/>
            <a:tailEnd/>
          </a:ln>
          <a:effectLst/>
        </p:spPr>
        <p:txBody>
          <a:bodyPr>
            <a:spAutoFit/>
          </a:bodyPr>
          <a:lstStyle/>
          <a:p>
            <a:pPr>
              <a:spcBef>
                <a:spcPct val="50000"/>
              </a:spcBef>
            </a:pPr>
            <a:r>
              <a:rPr lang="en-US" b="1"/>
              <a:t>4</a:t>
            </a:r>
          </a:p>
        </p:txBody>
      </p:sp>
      <p:sp>
        <p:nvSpPr>
          <p:cNvPr id="3082" name="Text Box 10"/>
          <p:cNvSpPr txBox="1">
            <a:spLocks noChangeArrowheads="1"/>
          </p:cNvSpPr>
          <p:nvPr/>
        </p:nvSpPr>
        <p:spPr bwMode="auto">
          <a:xfrm>
            <a:off x="838200" y="4083050"/>
            <a:ext cx="7772400" cy="641350"/>
          </a:xfrm>
          <a:prstGeom prst="rect">
            <a:avLst/>
          </a:prstGeom>
          <a:noFill/>
          <a:ln w="9525">
            <a:noFill/>
            <a:miter lim="800000"/>
            <a:headEnd/>
            <a:tailEnd/>
          </a:ln>
          <a:effectLst/>
        </p:spPr>
        <p:txBody>
          <a:bodyPr>
            <a:spAutoFit/>
          </a:bodyPr>
          <a:lstStyle/>
          <a:p>
            <a:pPr>
              <a:spcBef>
                <a:spcPct val="50000"/>
              </a:spcBef>
            </a:pPr>
            <a:r>
              <a:rPr lang="sv-SE" b="1"/>
              <a:t>Kebijaksanaan investasi perusahaan independen terhadap kebijaksanaan dividen perusahaan</a:t>
            </a:r>
            <a:r>
              <a:rPr lang="en-US" b="1"/>
              <a:t> </a:t>
            </a:r>
          </a:p>
        </p:txBody>
      </p:sp>
      <p:sp>
        <p:nvSpPr>
          <p:cNvPr id="3083" name="Text Box 11"/>
          <p:cNvSpPr txBox="1">
            <a:spLocks noChangeArrowheads="1"/>
          </p:cNvSpPr>
          <p:nvPr/>
        </p:nvSpPr>
        <p:spPr bwMode="auto">
          <a:xfrm>
            <a:off x="533400" y="4870450"/>
            <a:ext cx="304800" cy="366713"/>
          </a:xfrm>
          <a:prstGeom prst="rect">
            <a:avLst/>
          </a:prstGeom>
          <a:noFill/>
          <a:ln w="9525">
            <a:noFill/>
            <a:miter lim="800000"/>
            <a:headEnd/>
            <a:tailEnd/>
          </a:ln>
          <a:effectLst/>
        </p:spPr>
        <p:txBody>
          <a:bodyPr>
            <a:spAutoFit/>
          </a:bodyPr>
          <a:lstStyle/>
          <a:p>
            <a:pPr>
              <a:spcBef>
                <a:spcPct val="50000"/>
              </a:spcBef>
            </a:pPr>
            <a:r>
              <a:rPr lang="en-US" b="1"/>
              <a:t>5</a:t>
            </a:r>
          </a:p>
        </p:txBody>
      </p:sp>
      <p:sp>
        <p:nvSpPr>
          <p:cNvPr id="3084" name="Text Box 12"/>
          <p:cNvSpPr txBox="1">
            <a:spLocks noChangeArrowheads="1"/>
          </p:cNvSpPr>
          <p:nvPr/>
        </p:nvSpPr>
        <p:spPr bwMode="auto">
          <a:xfrm>
            <a:off x="838200" y="4870450"/>
            <a:ext cx="7772400" cy="646331"/>
          </a:xfrm>
          <a:prstGeom prst="rect">
            <a:avLst/>
          </a:prstGeom>
          <a:noFill/>
          <a:ln w="9525">
            <a:noFill/>
            <a:miter lim="800000"/>
            <a:headEnd/>
            <a:tailEnd/>
          </a:ln>
          <a:effectLst/>
        </p:spPr>
        <p:txBody>
          <a:bodyPr>
            <a:spAutoFit/>
          </a:bodyPr>
          <a:lstStyle/>
          <a:p>
            <a:pPr>
              <a:spcBef>
                <a:spcPct val="50000"/>
              </a:spcBef>
            </a:pPr>
            <a:r>
              <a:rPr lang="sv-SE" b="1"/>
              <a:t>Investor dan manajemen  perusahaan memiliki set informasi yang sama (symmetric information)  terhadap  perolehan investasi yang akan datang</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strips(upRight)">
                                      <p:cBhvr>
                                        <p:cTn id="7" dur="1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additive="base">
                                        <p:cTn id="12" dur="1000" fill="hold"/>
                                        <p:tgtEl>
                                          <p:spTgt spid="3075"/>
                                        </p:tgtEl>
                                        <p:attrNameLst>
                                          <p:attrName>ppt_x</p:attrName>
                                        </p:attrNameLst>
                                      </p:cBhvr>
                                      <p:tavLst>
                                        <p:tav tm="0">
                                          <p:val>
                                            <p:strVal val="0-#ppt_w/2"/>
                                          </p:val>
                                        </p:tav>
                                        <p:tav tm="100000">
                                          <p:val>
                                            <p:strVal val="#ppt_x"/>
                                          </p:val>
                                        </p:tav>
                                      </p:tavLst>
                                    </p:anim>
                                    <p:anim calcmode="lin" valueType="num">
                                      <p:cBhvr additive="base">
                                        <p:cTn id="13" dur="1000" fill="hold"/>
                                        <p:tgtEl>
                                          <p:spTgt spid="3075"/>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076"/>
                                        </p:tgtEl>
                                        <p:attrNameLst>
                                          <p:attrName>style.visibility</p:attrName>
                                        </p:attrNameLst>
                                      </p:cBhvr>
                                      <p:to>
                                        <p:strVal val="visible"/>
                                      </p:to>
                                    </p:set>
                                    <p:anim calcmode="lin" valueType="num">
                                      <p:cBhvr additive="base">
                                        <p:cTn id="16" dur="1000" fill="hold"/>
                                        <p:tgtEl>
                                          <p:spTgt spid="3076"/>
                                        </p:tgtEl>
                                        <p:attrNameLst>
                                          <p:attrName>ppt_x</p:attrName>
                                        </p:attrNameLst>
                                      </p:cBhvr>
                                      <p:tavLst>
                                        <p:tav tm="0">
                                          <p:val>
                                            <p:strVal val="0-#ppt_w/2"/>
                                          </p:val>
                                        </p:tav>
                                        <p:tav tm="100000">
                                          <p:val>
                                            <p:strVal val="#ppt_x"/>
                                          </p:val>
                                        </p:tav>
                                      </p:tavLst>
                                    </p:anim>
                                    <p:anim calcmode="lin" valueType="num">
                                      <p:cBhvr additive="base">
                                        <p:cTn id="17" dur="10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077"/>
                                        </p:tgtEl>
                                        <p:attrNameLst>
                                          <p:attrName>style.visibility</p:attrName>
                                        </p:attrNameLst>
                                      </p:cBhvr>
                                      <p:to>
                                        <p:strVal val="visible"/>
                                      </p:to>
                                    </p:set>
                                    <p:anim calcmode="lin" valueType="num">
                                      <p:cBhvr additive="base">
                                        <p:cTn id="22" dur="1000" fill="hold"/>
                                        <p:tgtEl>
                                          <p:spTgt spid="3077"/>
                                        </p:tgtEl>
                                        <p:attrNameLst>
                                          <p:attrName>ppt_x</p:attrName>
                                        </p:attrNameLst>
                                      </p:cBhvr>
                                      <p:tavLst>
                                        <p:tav tm="0">
                                          <p:val>
                                            <p:strVal val="0-#ppt_w/2"/>
                                          </p:val>
                                        </p:tav>
                                        <p:tav tm="100000">
                                          <p:val>
                                            <p:strVal val="#ppt_x"/>
                                          </p:val>
                                        </p:tav>
                                      </p:tavLst>
                                    </p:anim>
                                    <p:anim calcmode="lin" valueType="num">
                                      <p:cBhvr additive="base">
                                        <p:cTn id="23" dur="1000" fill="hold"/>
                                        <p:tgtEl>
                                          <p:spTgt spid="3077"/>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3078"/>
                                        </p:tgtEl>
                                        <p:attrNameLst>
                                          <p:attrName>style.visibility</p:attrName>
                                        </p:attrNameLst>
                                      </p:cBhvr>
                                      <p:to>
                                        <p:strVal val="visible"/>
                                      </p:to>
                                    </p:set>
                                    <p:anim calcmode="lin" valueType="num">
                                      <p:cBhvr additive="base">
                                        <p:cTn id="26" dur="1000" fill="hold"/>
                                        <p:tgtEl>
                                          <p:spTgt spid="3078"/>
                                        </p:tgtEl>
                                        <p:attrNameLst>
                                          <p:attrName>ppt_x</p:attrName>
                                        </p:attrNameLst>
                                      </p:cBhvr>
                                      <p:tavLst>
                                        <p:tav tm="0">
                                          <p:val>
                                            <p:strVal val="0-#ppt_w/2"/>
                                          </p:val>
                                        </p:tav>
                                        <p:tav tm="100000">
                                          <p:val>
                                            <p:strVal val="#ppt_x"/>
                                          </p:val>
                                        </p:tav>
                                      </p:tavLst>
                                    </p:anim>
                                    <p:anim calcmode="lin" valueType="num">
                                      <p:cBhvr additive="base">
                                        <p:cTn id="27" dur="10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079"/>
                                        </p:tgtEl>
                                        <p:attrNameLst>
                                          <p:attrName>style.visibility</p:attrName>
                                        </p:attrNameLst>
                                      </p:cBhvr>
                                      <p:to>
                                        <p:strVal val="visible"/>
                                      </p:to>
                                    </p:set>
                                    <p:anim calcmode="lin" valueType="num">
                                      <p:cBhvr additive="base">
                                        <p:cTn id="32" dur="1000" fill="hold"/>
                                        <p:tgtEl>
                                          <p:spTgt spid="3079"/>
                                        </p:tgtEl>
                                        <p:attrNameLst>
                                          <p:attrName>ppt_x</p:attrName>
                                        </p:attrNameLst>
                                      </p:cBhvr>
                                      <p:tavLst>
                                        <p:tav tm="0">
                                          <p:val>
                                            <p:strVal val="#ppt_x"/>
                                          </p:val>
                                        </p:tav>
                                        <p:tav tm="100000">
                                          <p:val>
                                            <p:strVal val="#ppt_x"/>
                                          </p:val>
                                        </p:tav>
                                      </p:tavLst>
                                    </p:anim>
                                    <p:anim calcmode="lin" valueType="num">
                                      <p:cBhvr additive="base">
                                        <p:cTn id="33" dur="1000" fill="hold"/>
                                        <p:tgtEl>
                                          <p:spTgt spid="307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080"/>
                                        </p:tgtEl>
                                        <p:attrNameLst>
                                          <p:attrName>style.visibility</p:attrName>
                                        </p:attrNameLst>
                                      </p:cBhvr>
                                      <p:to>
                                        <p:strVal val="visible"/>
                                      </p:to>
                                    </p:set>
                                    <p:anim calcmode="lin" valueType="num">
                                      <p:cBhvr additive="base">
                                        <p:cTn id="36" dur="1000" fill="hold"/>
                                        <p:tgtEl>
                                          <p:spTgt spid="3080"/>
                                        </p:tgtEl>
                                        <p:attrNameLst>
                                          <p:attrName>ppt_x</p:attrName>
                                        </p:attrNameLst>
                                      </p:cBhvr>
                                      <p:tavLst>
                                        <p:tav tm="0">
                                          <p:val>
                                            <p:strVal val="#ppt_x"/>
                                          </p:val>
                                        </p:tav>
                                        <p:tav tm="100000">
                                          <p:val>
                                            <p:strVal val="#ppt_x"/>
                                          </p:val>
                                        </p:tav>
                                      </p:tavLst>
                                    </p:anim>
                                    <p:anim calcmode="lin" valueType="num">
                                      <p:cBhvr additive="base">
                                        <p:cTn id="37" dur="10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081"/>
                                        </p:tgtEl>
                                        <p:attrNameLst>
                                          <p:attrName>style.visibility</p:attrName>
                                        </p:attrNameLst>
                                      </p:cBhvr>
                                      <p:to>
                                        <p:strVal val="visible"/>
                                      </p:to>
                                    </p:set>
                                    <p:anim calcmode="lin" valueType="num">
                                      <p:cBhvr additive="base">
                                        <p:cTn id="42" dur="1000" fill="hold"/>
                                        <p:tgtEl>
                                          <p:spTgt spid="3081"/>
                                        </p:tgtEl>
                                        <p:attrNameLst>
                                          <p:attrName>ppt_x</p:attrName>
                                        </p:attrNameLst>
                                      </p:cBhvr>
                                      <p:tavLst>
                                        <p:tav tm="0">
                                          <p:val>
                                            <p:strVal val="#ppt_x"/>
                                          </p:val>
                                        </p:tav>
                                        <p:tav tm="100000">
                                          <p:val>
                                            <p:strVal val="#ppt_x"/>
                                          </p:val>
                                        </p:tav>
                                      </p:tavLst>
                                    </p:anim>
                                    <p:anim calcmode="lin" valueType="num">
                                      <p:cBhvr additive="base">
                                        <p:cTn id="43" dur="1000" fill="hold"/>
                                        <p:tgtEl>
                                          <p:spTgt spid="3081"/>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2"/>
                                        </p:tgtEl>
                                        <p:attrNameLst>
                                          <p:attrName>style.visibility</p:attrName>
                                        </p:attrNameLst>
                                      </p:cBhvr>
                                      <p:to>
                                        <p:strVal val="visible"/>
                                      </p:to>
                                    </p:set>
                                    <p:anim calcmode="lin" valueType="num">
                                      <p:cBhvr additive="base">
                                        <p:cTn id="46" dur="1000" fill="hold"/>
                                        <p:tgtEl>
                                          <p:spTgt spid="3082"/>
                                        </p:tgtEl>
                                        <p:attrNameLst>
                                          <p:attrName>ppt_x</p:attrName>
                                        </p:attrNameLst>
                                      </p:cBhvr>
                                      <p:tavLst>
                                        <p:tav tm="0">
                                          <p:val>
                                            <p:strVal val="#ppt_x"/>
                                          </p:val>
                                        </p:tav>
                                        <p:tav tm="100000">
                                          <p:val>
                                            <p:strVal val="#ppt_x"/>
                                          </p:val>
                                        </p:tav>
                                      </p:tavLst>
                                    </p:anim>
                                    <p:anim calcmode="lin" valueType="num">
                                      <p:cBhvr additive="base">
                                        <p:cTn id="47" dur="1000" fill="hold"/>
                                        <p:tgtEl>
                                          <p:spTgt spid="308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3084"/>
                                        </p:tgtEl>
                                        <p:attrNameLst>
                                          <p:attrName>style.visibility</p:attrName>
                                        </p:attrNameLst>
                                      </p:cBhvr>
                                      <p:to>
                                        <p:strVal val="visible"/>
                                      </p:to>
                                    </p:set>
                                    <p:anim calcmode="lin" valueType="num">
                                      <p:cBhvr additive="base">
                                        <p:cTn id="52" dur="1000" fill="hold"/>
                                        <p:tgtEl>
                                          <p:spTgt spid="3084"/>
                                        </p:tgtEl>
                                        <p:attrNameLst>
                                          <p:attrName>ppt_x</p:attrName>
                                        </p:attrNameLst>
                                      </p:cBhvr>
                                      <p:tavLst>
                                        <p:tav tm="0">
                                          <p:val>
                                            <p:strVal val="0-#ppt_w/2"/>
                                          </p:val>
                                        </p:tav>
                                        <p:tav tm="100000">
                                          <p:val>
                                            <p:strVal val="#ppt_x"/>
                                          </p:val>
                                        </p:tav>
                                      </p:tavLst>
                                    </p:anim>
                                    <p:anim calcmode="lin" valueType="num">
                                      <p:cBhvr additive="base">
                                        <p:cTn id="53" dur="1000" fill="hold"/>
                                        <p:tgtEl>
                                          <p:spTgt spid="3084"/>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3083"/>
                                        </p:tgtEl>
                                        <p:attrNameLst>
                                          <p:attrName>style.visibility</p:attrName>
                                        </p:attrNameLst>
                                      </p:cBhvr>
                                      <p:to>
                                        <p:strVal val="visible"/>
                                      </p:to>
                                    </p:set>
                                    <p:anim calcmode="lin" valueType="num">
                                      <p:cBhvr additive="base">
                                        <p:cTn id="56" dur="1000" fill="hold"/>
                                        <p:tgtEl>
                                          <p:spTgt spid="3083"/>
                                        </p:tgtEl>
                                        <p:attrNameLst>
                                          <p:attrName>ppt_x</p:attrName>
                                        </p:attrNameLst>
                                      </p:cBhvr>
                                      <p:tavLst>
                                        <p:tav tm="0">
                                          <p:val>
                                            <p:strVal val="0-#ppt_w/2"/>
                                          </p:val>
                                        </p:tav>
                                        <p:tav tm="100000">
                                          <p:val>
                                            <p:strVal val="#ppt_x"/>
                                          </p:val>
                                        </p:tav>
                                      </p:tavLst>
                                    </p:anim>
                                    <p:anim calcmode="lin" valueType="num">
                                      <p:cBhvr additive="base">
                                        <p:cTn id="57" dur="1000" fill="hold"/>
                                        <p:tgtEl>
                                          <p:spTgt spid="30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P spid="3076" grpId="0"/>
      <p:bldP spid="3077" grpId="0"/>
      <p:bldP spid="3078" grpId="0"/>
      <p:bldP spid="3079" grpId="0"/>
      <p:bldP spid="3080" grpId="0"/>
      <p:bldP spid="3081" grpId="0"/>
      <p:bldP spid="3082" grpId="0"/>
      <p:bldP spid="3083" grpId="0"/>
      <p:bldP spid="308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1143000"/>
            <a:ext cx="8077200" cy="646331"/>
          </a:xfrm>
          <a:prstGeom prst="rect">
            <a:avLst/>
          </a:prstGeom>
          <a:noFill/>
          <a:ln w="9525">
            <a:noFill/>
            <a:miter lim="800000"/>
            <a:headEnd/>
            <a:tailEnd/>
          </a:ln>
          <a:effectLst/>
        </p:spPr>
        <p:txBody>
          <a:bodyPr>
            <a:spAutoFit/>
          </a:bodyPr>
          <a:lstStyle/>
          <a:p>
            <a:pPr>
              <a:spcBef>
                <a:spcPct val="50000"/>
              </a:spcBef>
            </a:pPr>
            <a:r>
              <a:rPr lang="en-US" b="1" dirty="0"/>
              <a:t>Bird-In-Hand Theory </a:t>
            </a:r>
            <a:r>
              <a:rPr lang="en-US" b="1" dirty="0" err="1"/>
              <a:t>dikenalkan</a:t>
            </a:r>
            <a:r>
              <a:rPr lang="en-US" b="1" dirty="0"/>
              <a:t> </a:t>
            </a:r>
            <a:r>
              <a:rPr lang="en-US" b="1" dirty="0" err="1"/>
              <a:t>oleh</a:t>
            </a:r>
            <a:r>
              <a:rPr lang="en-US" b="1" dirty="0"/>
              <a:t> Myron Gordon </a:t>
            </a:r>
            <a:r>
              <a:rPr lang="en-US" b="1" dirty="0" err="1"/>
              <a:t>dan</a:t>
            </a:r>
            <a:r>
              <a:rPr lang="en-US" b="1" dirty="0"/>
              <a:t> John </a:t>
            </a:r>
            <a:r>
              <a:rPr lang="en-US" b="1" dirty="0" err="1"/>
              <a:t>Lintner</a:t>
            </a:r>
            <a:r>
              <a:rPr lang="en-US" b="1" dirty="0"/>
              <a:t>, yang </a:t>
            </a:r>
            <a:r>
              <a:rPr lang="en-US" b="1" dirty="0" err="1"/>
              <a:t>intinya</a:t>
            </a:r>
            <a:r>
              <a:rPr lang="en-US" b="1" dirty="0"/>
              <a:t> </a:t>
            </a:r>
            <a:r>
              <a:rPr lang="en-US" b="1" dirty="0" err="1"/>
              <a:t>bahwa</a:t>
            </a:r>
            <a:r>
              <a:rPr lang="en-US" b="1" dirty="0"/>
              <a:t> </a:t>
            </a:r>
            <a:r>
              <a:rPr lang="en-US" b="1" dirty="0" err="1"/>
              <a:t>kebijaksanaan</a:t>
            </a:r>
            <a:r>
              <a:rPr lang="en-US" b="1" dirty="0"/>
              <a:t> dividend </a:t>
            </a:r>
            <a:r>
              <a:rPr lang="en-US" b="1" dirty="0" err="1"/>
              <a:t>berpengaruh</a:t>
            </a:r>
            <a:r>
              <a:rPr lang="en-US" b="1" dirty="0"/>
              <a:t> </a:t>
            </a:r>
            <a:r>
              <a:rPr lang="en-US" b="1" dirty="0" err="1"/>
              <a:t>pada</a:t>
            </a:r>
            <a:r>
              <a:rPr lang="en-US" b="1" dirty="0"/>
              <a:t> Cost of Equity (K</a:t>
            </a:r>
            <a:r>
              <a:rPr lang="en-US" b="1" baseline="-25000" dirty="0"/>
              <a:t>S</a:t>
            </a:r>
            <a:r>
              <a:rPr lang="en-US" b="1" dirty="0"/>
              <a:t>)</a:t>
            </a:r>
          </a:p>
        </p:txBody>
      </p:sp>
      <p:sp>
        <p:nvSpPr>
          <p:cNvPr id="7171" name="Text Box 3"/>
          <p:cNvSpPr txBox="1">
            <a:spLocks noChangeArrowheads="1"/>
          </p:cNvSpPr>
          <p:nvPr/>
        </p:nvSpPr>
        <p:spPr bwMode="auto">
          <a:xfrm>
            <a:off x="285720" y="2071678"/>
            <a:ext cx="8077200" cy="1465263"/>
          </a:xfrm>
          <a:prstGeom prst="rect">
            <a:avLst/>
          </a:prstGeom>
          <a:noFill/>
          <a:ln w="9525">
            <a:noFill/>
            <a:miter lim="800000"/>
            <a:headEnd/>
            <a:tailEnd/>
          </a:ln>
          <a:effectLst/>
        </p:spPr>
        <p:txBody>
          <a:bodyPr>
            <a:spAutoFit/>
          </a:bodyPr>
          <a:lstStyle/>
          <a:p>
            <a:pPr>
              <a:spcBef>
                <a:spcPct val="50000"/>
              </a:spcBef>
            </a:pPr>
            <a:r>
              <a:rPr lang="en-US" b="1" dirty="0" err="1"/>
              <a:t>Oleh</a:t>
            </a:r>
            <a:r>
              <a:rPr lang="en-US" b="1" dirty="0"/>
              <a:t> </a:t>
            </a:r>
            <a:r>
              <a:rPr lang="en-US" b="1" dirty="0" err="1"/>
              <a:t>karena</a:t>
            </a:r>
            <a:r>
              <a:rPr lang="en-US" b="1" dirty="0"/>
              <a:t> </a:t>
            </a:r>
            <a:r>
              <a:rPr lang="en-US" b="1" dirty="0" err="1"/>
              <a:t>itu</a:t>
            </a:r>
            <a:r>
              <a:rPr lang="en-US" b="1" dirty="0"/>
              <a:t> Gordon </a:t>
            </a:r>
            <a:r>
              <a:rPr lang="en-US" b="1" dirty="0" err="1"/>
              <a:t>dan</a:t>
            </a:r>
            <a:r>
              <a:rPr lang="en-US" b="1" dirty="0"/>
              <a:t> </a:t>
            </a:r>
            <a:r>
              <a:rPr lang="en-US" b="1" dirty="0" err="1"/>
              <a:t>Lintner</a:t>
            </a:r>
            <a:r>
              <a:rPr lang="en-US" b="1" dirty="0"/>
              <a:t>  </a:t>
            </a:r>
            <a:r>
              <a:rPr lang="en-US" b="1" dirty="0" err="1"/>
              <a:t>tidak</a:t>
            </a:r>
            <a:r>
              <a:rPr lang="en-US" b="1" dirty="0"/>
              <a:t> </a:t>
            </a:r>
            <a:r>
              <a:rPr lang="en-US" b="1" dirty="0" err="1"/>
              <a:t>sependapat</a:t>
            </a:r>
            <a:r>
              <a:rPr lang="en-US" b="1" dirty="0"/>
              <a:t> </a:t>
            </a:r>
            <a:r>
              <a:rPr lang="en-US" b="1" dirty="0" err="1"/>
              <a:t>dengan</a:t>
            </a:r>
            <a:r>
              <a:rPr lang="en-US" b="1" dirty="0"/>
              <a:t>  Dividend Irrelevance Theory yang </a:t>
            </a:r>
            <a:r>
              <a:rPr lang="en-US" b="1" dirty="0" err="1"/>
              <a:t>disampaikan</a:t>
            </a:r>
            <a:r>
              <a:rPr lang="en-US" b="1" dirty="0"/>
              <a:t> </a:t>
            </a:r>
            <a:r>
              <a:rPr lang="en-US" b="1" dirty="0" err="1"/>
              <a:t>oleh</a:t>
            </a:r>
            <a:r>
              <a:rPr lang="en-US" b="1" dirty="0"/>
              <a:t> Modigliani &amp; Miller (MM) yang </a:t>
            </a:r>
            <a:r>
              <a:rPr lang="en-US" b="1" dirty="0" err="1"/>
              <a:t>menyatakan</a:t>
            </a:r>
            <a:r>
              <a:rPr lang="en-US" b="1" dirty="0"/>
              <a:t> dividend policy </a:t>
            </a:r>
            <a:r>
              <a:rPr lang="en-US" b="1" dirty="0" err="1"/>
              <a:t>tidak</a:t>
            </a:r>
            <a:r>
              <a:rPr lang="en-US" b="1" dirty="0"/>
              <a:t> </a:t>
            </a:r>
            <a:r>
              <a:rPr lang="en-US" b="1" dirty="0" err="1"/>
              <a:t>berpengaruh</a:t>
            </a:r>
            <a:r>
              <a:rPr lang="en-US" b="1" dirty="0"/>
              <a:t> </a:t>
            </a:r>
            <a:r>
              <a:rPr lang="en-US" b="1" dirty="0" err="1"/>
              <a:t>pada</a:t>
            </a:r>
            <a:r>
              <a:rPr lang="en-US" b="1" dirty="0"/>
              <a:t> </a:t>
            </a:r>
            <a:r>
              <a:rPr lang="en-US" b="1" dirty="0" err="1"/>
              <a:t>Harga</a:t>
            </a:r>
            <a:r>
              <a:rPr lang="en-US" b="1" dirty="0"/>
              <a:t> </a:t>
            </a:r>
            <a:r>
              <a:rPr lang="en-US" b="1" dirty="0" err="1"/>
              <a:t>Saham</a:t>
            </a:r>
            <a:r>
              <a:rPr lang="en-US" b="1" dirty="0"/>
              <a:t> (Stock Price) </a:t>
            </a:r>
            <a:r>
              <a:rPr lang="en-US" b="1" dirty="0" err="1"/>
              <a:t>dan</a:t>
            </a:r>
            <a:r>
              <a:rPr lang="en-US" b="1" dirty="0"/>
              <a:t> Cost of Equity </a:t>
            </a:r>
            <a:r>
              <a:rPr lang="en-US" b="1" dirty="0" err="1"/>
              <a:t>dan</a:t>
            </a:r>
            <a:r>
              <a:rPr lang="en-US" b="1" dirty="0"/>
              <a:t> </a:t>
            </a:r>
            <a:r>
              <a:rPr lang="en-US" b="1" dirty="0" err="1"/>
              <a:t>dengan</a:t>
            </a:r>
            <a:r>
              <a:rPr lang="en-US" b="1" dirty="0"/>
              <a:t> </a:t>
            </a:r>
            <a:r>
              <a:rPr lang="en-US" b="1" dirty="0" err="1"/>
              <a:t>demikian</a:t>
            </a:r>
            <a:r>
              <a:rPr lang="en-US" b="1" dirty="0"/>
              <a:t>  </a:t>
            </a:r>
            <a:r>
              <a:rPr lang="en-US" b="1" dirty="0" err="1"/>
              <a:t>pemegang</a:t>
            </a:r>
            <a:r>
              <a:rPr lang="en-US" b="1" dirty="0"/>
              <a:t> </a:t>
            </a:r>
            <a:r>
              <a:rPr lang="en-US" b="1" dirty="0" err="1"/>
              <a:t>saham</a:t>
            </a:r>
            <a:r>
              <a:rPr lang="en-US" b="1" dirty="0"/>
              <a:t> </a:t>
            </a:r>
            <a:r>
              <a:rPr lang="en-US" b="1" dirty="0" err="1"/>
              <a:t>indefferent</a:t>
            </a:r>
            <a:r>
              <a:rPr lang="en-US" b="1" dirty="0"/>
              <a:t> </a:t>
            </a:r>
            <a:r>
              <a:rPr lang="en-US" b="1" dirty="0" err="1"/>
              <a:t>terhadap</a:t>
            </a:r>
            <a:r>
              <a:rPr lang="en-US" b="1" dirty="0"/>
              <a:t>  Dividend Yield  (d</a:t>
            </a:r>
            <a:r>
              <a:rPr lang="en-US" b="1" baseline="-25000" dirty="0"/>
              <a:t>1</a:t>
            </a:r>
            <a:r>
              <a:rPr lang="en-US" b="1" dirty="0"/>
              <a:t>/P</a:t>
            </a:r>
            <a:r>
              <a:rPr lang="en-US" b="1" baseline="-25000" dirty="0"/>
              <a:t>0</a:t>
            </a:r>
            <a:r>
              <a:rPr lang="en-US" b="1" dirty="0"/>
              <a:t> )  </a:t>
            </a:r>
            <a:r>
              <a:rPr lang="en-US" b="1" dirty="0" err="1"/>
              <a:t>dan</a:t>
            </a:r>
            <a:r>
              <a:rPr lang="en-US" b="1" dirty="0"/>
              <a:t> Capital Gain (g)</a:t>
            </a:r>
          </a:p>
        </p:txBody>
      </p:sp>
      <p:sp>
        <p:nvSpPr>
          <p:cNvPr id="7172" name="Text Box 4"/>
          <p:cNvSpPr txBox="1">
            <a:spLocks noChangeArrowheads="1"/>
          </p:cNvSpPr>
          <p:nvPr/>
        </p:nvSpPr>
        <p:spPr bwMode="auto">
          <a:xfrm>
            <a:off x="304800" y="3929066"/>
            <a:ext cx="8229600" cy="923330"/>
          </a:xfrm>
          <a:prstGeom prst="rect">
            <a:avLst/>
          </a:prstGeom>
          <a:noFill/>
          <a:ln w="9525">
            <a:noFill/>
            <a:miter lim="800000"/>
            <a:headEnd/>
            <a:tailEnd/>
          </a:ln>
          <a:effectLst/>
        </p:spPr>
        <p:txBody>
          <a:bodyPr wrap="square">
            <a:spAutoFit/>
          </a:bodyPr>
          <a:lstStyle/>
          <a:p>
            <a:pPr>
              <a:spcBef>
                <a:spcPct val="50000"/>
              </a:spcBef>
            </a:pPr>
            <a:r>
              <a:rPr lang="en-US" b="1" dirty="0" err="1"/>
              <a:t>Menurut</a:t>
            </a:r>
            <a:r>
              <a:rPr lang="en-US" b="1" dirty="0"/>
              <a:t> Gordon  </a:t>
            </a:r>
            <a:r>
              <a:rPr lang="en-US" b="1" dirty="0" err="1"/>
              <a:t>dan</a:t>
            </a:r>
            <a:r>
              <a:rPr lang="en-US" b="1" dirty="0"/>
              <a:t> </a:t>
            </a:r>
            <a:r>
              <a:rPr lang="en-US" b="1" dirty="0" err="1"/>
              <a:t>Lintner</a:t>
            </a:r>
            <a:r>
              <a:rPr lang="en-US" b="1" dirty="0"/>
              <a:t>,  </a:t>
            </a:r>
            <a:r>
              <a:rPr lang="en-US" b="1" dirty="0" err="1"/>
              <a:t>Kebijaksanaan</a:t>
            </a:r>
            <a:r>
              <a:rPr lang="en-US" b="1" dirty="0"/>
              <a:t> Dividend </a:t>
            </a:r>
            <a:r>
              <a:rPr lang="en-US" b="1" dirty="0" err="1"/>
              <a:t>berpengaruh</a:t>
            </a:r>
            <a:r>
              <a:rPr lang="en-US" b="1" dirty="0"/>
              <a:t> </a:t>
            </a:r>
            <a:r>
              <a:rPr lang="en-US" b="1" dirty="0" err="1"/>
              <a:t>negatif</a:t>
            </a:r>
            <a:r>
              <a:rPr lang="en-US" b="1" dirty="0"/>
              <a:t> </a:t>
            </a:r>
            <a:r>
              <a:rPr lang="en-US" b="1" dirty="0" err="1"/>
              <a:t>pada</a:t>
            </a:r>
            <a:r>
              <a:rPr lang="en-US" b="1" dirty="0"/>
              <a:t> Cost of Equity (K</a:t>
            </a:r>
            <a:r>
              <a:rPr lang="en-US" b="1" baseline="-25000" dirty="0"/>
              <a:t>S</a:t>
            </a:r>
            <a:r>
              <a:rPr lang="en-US" b="1" dirty="0"/>
              <a:t> ) </a:t>
            </a:r>
            <a:r>
              <a:rPr lang="en-US" b="1" dirty="0" err="1"/>
              <a:t>artinya</a:t>
            </a:r>
            <a:r>
              <a:rPr lang="en-US" b="1" dirty="0"/>
              <a:t> </a:t>
            </a:r>
            <a:r>
              <a:rPr lang="en-US" b="1" dirty="0" err="1"/>
              <a:t>bilamana</a:t>
            </a:r>
            <a:r>
              <a:rPr lang="en-US" b="1" dirty="0"/>
              <a:t> Dividend Yield (d</a:t>
            </a:r>
            <a:r>
              <a:rPr lang="en-US" b="1" baseline="-25000" dirty="0"/>
              <a:t>1</a:t>
            </a:r>
            <a:r>
              <a:rPr lang="en-US" b="1" dirty="0"/>
              <a:t>/P</a:t>
            </a:r>
            <a:r>
              <a:rPr lang="en-US" b="1" baseline="-25000" dirty="0"/>
              <a:t>0</a:t>
            </a:r>
            <a:r>
              <a:rPr lang="en-US" b="1" dirty="0"/>
              <a:t> )</a:t>
            </a:r>
            <a:r>
              <a:rPr lang="en-US" dirty="0"/>
              <a:t> </a:t>
            </a:r>
            <a:r>
              <a:rPr lang="en-US" b="1" dirty="0" err="1"/>
              <a:t>turun</a:t>
            </a:r>
            <a:r>
              <a:rPr lang="en-US" b="1" dirty="0"/>
              <a:t> </a:t>
            </a:r>
            <a:r>
              <a:rPr lang="en-US" b="1" dirty="0" err="1"/>
              <a:t>maka</a:t>
            </a:r>
            <a:r>
              <a:rPr lang="en-US" b="1" dirty="0"/>
              <a:t> Cost of Equity  (K</a:t>
            </a:r>
            <a:r>
              <a:rPr lang="en-US" b="1" baseline="-25000" dirty="0"/>
              <a:t>S</a:t>
            </a:r>
            <a:r>
              <a:rPr lang="en-US" b="1" dirty="0"/>
              <a:t>) </a:t>
            </a:r>
            <a:r>
              <a:rPr lang="en-US" b="1" dirty="0" err="1"/>
              <a:t>akan</a:t>
            </a:r>
            <a:r>
              <a:rPr lang="en-US" b="1" dirty="0"/>
              <a:t> </a:t>
            </a:r>
            <a:r>
              <a:rPr lang="en-US" b="1" dirty="0" err="1"/>
              <a:t>naik</a:t>
            </a:r>
            <a:r>
              <a:rPr lang="en-US" b="1" dirty="0"/>
              <a:t> </a:t>
            </a:r>
            <a:r>
              <a:rPr lang="en-US" b="1" dirty="0" err="1"/>
              <a:t>dan</a:t>
            </a:r>
            <a:r>
              <a:rPr lang="en-US" b="1" dirty="0"/>
              <a:t> </a:t>
            </a:r>
            <a:r>
              <a:rPr lang="en-US" b="1" dirty="0" err="1"/>
              <a:t>sebaliknya</a:t>
            </a:r>
            <a:r>
              <a:rPr lang="en-US" b="1" dirty="0"/>
              <a:t> </a:t>
            </a:r>
            <a:r>
              <a:rPr lang="en-US" b="1" dirty="0" err="1"/>
              <a:t>bilamana</a:t>
            </a:r>
            <a:r>
              <a:rPr lang="en-US" b="1" dirty="0"/>
              <a:t> d1/P</a:t>
            </a:r>
            <a:r>
              <a:rPr lang="en-US" b="1" baseline="-25000" dirty="0"/>
              <a:t>0</a:t>
            </a:r>
            <a:r>
              <a:rPr lang="en-US" b="1" dirty="0"/>
              <a:t> </a:t>
            </a:r>
            <a:r>
              <a:rPr lang="en-US" b="1" dirty="0" err="1"/>
              <a:t>naik</a:t>
            </a:r>
            <a:r>
              <a:rPr lang="en-US" b="1" dirty="0"/>
              <a:t> </a:t>
            </a:r>
            <a:r>
              <a:rPr lang="en-US" b="1" dirty="0" err="1"/>
              <a:t>maka</a:t>
            </a:r>
            <a:r>
              <a:rPr lang="en-US" b="1" dirty="0"/>
              <a:t> K</a:t>
            </a:r>
            <a:r>
              <a:rPr lang="en-US" b="1" baseline="-25000" dirty="0"/>
              <a:t>S</a:t>
            </a:r>
            <a:r>
              <a:rPr lang="en-US" b="1" dirty="0"/>
              <a:t> </a:t>
            </a:r>
            <a:r>
              <a:rPr lang="en-US" b="1" dirty="0" err="1"/>
              <a:t>akan</a:t>
            </a:r>
            <a:r>
              <a:rPr lang="en-US" b="1" dirty="0"/>
              <a:t> </a:t>
            </a:r>
            <a:r>
              <a:rPr lang="en-US" b="1" dirty="0" err="1"/>
              <a:t>turun</a:t>
            </a:r>
            <a:r>
              <a:rPr lang="en-US"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1000" fill="hold"/>
                                        <p:tgtEl>
                                          <p:spTgt spid="7170"/>
                                        </p:tgtEl>
                                        <p:attrNameLst>
                                          <p:attrName>ppt_x</p:attrName>
                                        </p:attrNameLst>
                                      </p:cBhvr>
                                      <p:tavLst>
                                        <p:tav tm="0">
                                          <p:val>
                                            <p:strVal val="#ppt_x"/>
                                          </p:val>
                                        </p:tav>
                                        <p:tav tm="100000">
                                          <p:val>
                                            <p:strVal val="#ppt_x"/>
                                          </p:val>
                                        </p:tav>
                                      </p:tavLst>
                                    </p:anim>
                                    <p:anim calcmode="lin" valueType="num">
                                      <p:cBhvr additive="base">
                                        <p:cTn id="8"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7171"/>
                                        </p:tgtEl>
                                        <p:attrNameLst>
                                          <p:attrName>style.visibility</p:attrName>
                                        </p:attrNameLst>
                                      </p:cBhvr>
                                      <p:to>
                                        <p:strVal val="visible"/>
                                      </p:to>
                                    </p:set>
                                    <p:animEffect transition="in" filter="strips(upRight)">
                                      <p:cBhvr>
                                        <p:cTn id="13" dur="1000"/>
                                        <p:tgtEl>
                                          <p:spTgt spid="717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172"/>
                                        </p:tgtEl>
                                        <p:attrNameLst>
                                          <p:attrName>style.visibility</p:attrName>
                                        </p:attrNameLst>
                                      </p:cBhvr>
                                      <p:to>
                                        <p:strVal val="visible"/>
                                      </p:to>
                                    </p:set>
                                    <p:anim calcmode="lin" valueType="num">
                                      <p:cBhvr additive="base">
                                        <p:cTn id="18" dur="1000" fill="hold"/>
                                        <p:tgtEl>
                                          <p:spTgt spid="7172"/>
                                        </p:tgtEl>
                                        <p:attrNameLst>
                                          <p:attrName>ppt_x</p:attrName>
                                        </p:attrNameLst>
                                      </p:cBhvr>
                                      <p:tavLst>
                                        <p:tav tm="0">
                                          <p:val>
                                            <p:strVal val="0-#ppt_w/2"/>
                                          </p:val>
                                        </p:tav>
                                        <p:tav tm="100000">
                                          <p:val>
                                            <p:strVal val="#ppt_x"/>
                                          </p:val>
                                        </p:tav>
                                      </p:tavLst>
                                    </p:anim>
                                    <p:anim calcmode="lin" valueType="num">
                                      <p:cBhvr additive="base">
                                        <p:cTn id="19" dur="1000" fill="hold"/>
                                        <p:tgtEl>
                                          <p:spTgt spid="7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717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1295400"/>
            <a:ext cx="8458200" cy="923330"/>
          </a:xfrm>
          <a:prstGeom prst="rect">
            <a:avLst/>
          </a:prstGeom>
          <a:noFill/>
          <a:ln w="9525">
            <a:noFill/>
            <a:miter lim="800000"/>
            <a:headEnd/>
            <a:tailEnd/>
          </a:ln>
          <a:effectLst/>
        </p:spPr>
        <p:txBody>
          <a:bodyPr>
            <a:spAutoFit/>
          </a:bodyPr>
          <a:lstStyle/>
          <a:p>
            <a:pPr>
              <a:spcBef>
                <a:spcPct val="50000"/>
              </a:spcBef>
            </a:pPr>
            <a:r>
              <a:rPr lang="en-US" b="1"/>
              <a:t>Menurut Gordon  dan Lintner,  pengaruh negatif Kebijaksanaan Dividend terhadap  Cost of Equity karena  penerimaan dividend bagi para pemegang saham lebih nyata dari pada  penerimaan Capital Gain yang bersumber dari laba ditahan.</a:t>
            </a:r>
          </a:p>
        </p:txBody>
      </p:sp>
      <p:sp>
        <p:nvSpPr>
          <p:cNvPr id="6147" name="Text Box 3"/>
          <p:cNvSpPr txBox="1">
            <a:spLocks noChangeArrowheads="1"/>
          </p:cNvSpPr>
          <p:nvPr/>
        </p:nvSpPr>
        <p:spPr bwMode="auto">
          <a:xfrm>
            <a:off x="304800" y="2743200"/>
            <a:ext cx="8458200" cy="641350"/>
          </a:xfrm>
          <a:prstGeom prst="rect">
            <a:avLst/>
          </a:prstGeom>
          <a:noFill/>
          <a:ln w="9525">
            <a:noFill/>
            <a:miter lim="800000"/>
            <a:headEnd/>
            <a:tailEnd/>
          </a:ln>
          <a:effectLst/>
        </p:spPr>
        <p:txBody>
          <a:bodyPr>
            <a:spAutoFit/>
          </a:bodyPr>
          <a:lstStyle/>
          <a:p>
            <a:pPr>
              <a:spcBef>
                <a:spcPct val="50000"/>
              </a:spcBef>
            </a:pPr>
            <a:r>
              <a:rPr lang="en-US" b="1"/>
              <a:t>Gordon  dan Lintner menjelaskan dalam model persamaan Return Saham (Common Equity), yaitu :</a:t>
            </a:r>
          </a:p>
        </p:txBody>
      </p:sp>
      <p:sp>
        <p:nvSpPr>
          <p:cNvPr id="6148" name="Text Box 4"/>
          <p:cNvSpPr txBox="1">
            <a:spLocks noChangeArrowheads="1"/>
          </p:cNvSpPr>
          <p:nvPr/>
        </p:nvSpPr>
        <p:spPr bwMode="auto">
          <a:xfrm>
            <a:off x="304800" y="3702050"/>
            <a:ext cx="2362200" cy="915988"/>
          </a:xfrm>
          <a:prstGeom prst="rect">
            <a:avLst/>
          </a:prstGeom>
          <a:noFill/>
          <a:ln w="9525">
            <a:solidFill>
              <a:schemeClr val="tx1"/>
            </a:solidFill>
            <a:miter lim="800000"/>
            <a:headEnd/>
            <a:tailEnd/>
          </a:ln>
          <a:effectLst/>
        </p:spPr>
        <p:txBody>
          <a:bodyPr>
            <a:spAutoFit/>
          </a:bodyPr>
          <a:lstStyle/>
          <a:p>
            <a:pPr>
              <a:spcBef>
                <a:spcPct val="50000"/>
              </a:spcBef>
            </a:pPr>
            <a:r>
              <a:rPr lang="en-US" b="1" dirty="0"/>
              <a:t>            P</a:t>
            </a:r>
            <a:r>
              <a:rPr lang="en-US" b="1" baseline="-25000" dirty="0"/>
              <a:t>t</a:t>
            </a:r>
            <a:r>
              <a:rPr lang="en-US" b="1" dirty="0"/>
              <a:t> – P</a:t>
            </a:r>
            <a:r>
              <a:rPr lang="en-US" b="1" baseline="-25000" dirty="0"/>
              <a:t>t-1</a:t>
            </a:r>
            <a:r>
              <a:rPr lang="en-US" b="1" dirty="0"/>
              <a:t> +  d</a:t>
            </a:r>
            <a:r>
              <a:rPr lang="en-US" b="1" baseline="-25000" dirty="0"/>
              <a:t>1                                                                                                                                                                          </a:t>
            </a:r>
            <a:r>
              <a:rPr lang="en-US" b="1" dirty="0"/>
              <a:t>K</a:t>
            </a:r>
            <a:r>
              <a:rPr lang="en-US" b="1" baseline="-25000" dirty="0"/>
              <a:t>S  </a:t>
            </a:r>
            <a:r>
              <a:rPr lang="en-US" b="1" dirty="0"/>
              <a:t>=                                                                                                                                                 	     P</a:t>
            </a:r>
            <a:r>
              <a:rPr lang="en-US" b="1" baseline="-25000" dirty="0"/>
              <a:t>0</a:t>
            </a:r>
            <a:endParaRPr lang="en-US" b="1" dirty="0"/>
          </a:p>
        </p:txBody>
      </p:sp>
      <p:sp>
        <p:nvSpPr>
          <p:cNvPr id="6149" name="Line 5"/>
          <p:cNvSpPr>
            <a:spLocks noChangeShapeType="1"/>
          </p:cNvSpPr>
          <p:nvPr/>
        </p:nvSpPr>
        <p:spPr bwMode="auto">
          <a:xfrm>
            <a:off x="990600" y="4143375"/>
            <a:ext cx="1524000" cy="0"/>
          </a:xfrm>
          <a:prstGeom prst="line">
            <a:avLst/>
          </a:prstGeom>
          <a:noFill/>
          <a:ln w="19050">
            <a:solidFill>
              <a:schemeClr val="tx1"/>
            </a:solidFill>
            <a:round/>
            <a:headEnd/>
            <a:tailEnd/>
          </a:ln>
          <a:effectLst/>
        </p:spPr>
        <p:txBody>
          <a:bodyPr/>
          <a:lstStyle/>
          <a:p>
            <a:endParaRPr lang="id-ID"/>
          </a:p>
        </p:txBody>
      </p:sp>
      <p:sp>
        <p:nvSpPr>
          <p:cNvPr id="6150" name="Text Box 6"/>
          <p:cNvSpPr txBox="1">
            <a:spLocks noChangeArrowheads="1"/>
          </p:cNvSpPr>
          <p:nvPr/>
        </p:nvSpPr>
        <p:spPr bwMode="auto">
          <a:xfrm>
            <a:off x="3276600" y="3705225"/>
            <a:ext cx="2895600" cy="915988"/>
          </a:xfrm>
          <a:prstGeom prst="rect">
            <a:avLst/>
          </a:prstGeom>
          <a:noFill/>
          <a:ln w="9525">
            <a:solidFill>
              <a:schemeClr val="tx1"/>
            </a:solidFill>
            <a:miter lim="800000"/>
            <a:headEnd/>
            <a:tailEnd/>
          </a:ln>
          <a:effectLst/>
        </p:spPr>
        <p:txBody>
          <a:bodyPr>
            <a:spAutoFit/>
          </a:bodyPr>
          <a:lstStyle/>
          <a:p>
            <a:pPr>
              <a:spcBef>
                <a:spcPct val="50000"/>
              </a:spcBef>
            </a:pPr>
            <a:r>
              <a:rPr lang="en-US" b="1" dirty="0"/>
              <a:t>            P</a:t>
            </a:r>
            <a:r>
              <a:rPr lang="en-US" b="1" baseline="-25000" dirty="0"/>
              <a:t>t</a:t>
            </a:r>
            <a:r>
              <a:rPr lang="en-US" b="1" dirty="0"/>
              <a:t> – P</a:t>
            </a:r>
            <a:r>
              <a:rPr lang="en-US" b="1" baseline="-25000" dirty="0"/>
              <a:t>t-1</a:t>
            </a:r>
            <a:r>
              <a:rPr lang="en-US" b="1" dirty="0"/>
              <a:t>            d</a:t>
            </a:r>
            <a:r>
              <a:rPr lang="en-US" b="1" baseline="-25000" dirty="0"/>
              <a:t>1                                                                                                                                                                          </a:t>
            </a:r>
            <a:r>
              <a:rPr lang="en-US" b="1" dirty="0"/>
              <a:t>K</a:t>
            </a:r>
            <a:r>
              <a:rPr lang="en-US" b="1" baseline="-25000" dirty="0"/>
              <a:t>S  </a:t>
            </a:r>
            <a:r>
              <a:rPr lang="en-US" b="1" dirty="0"/>
              <a:t>=                      +    </a:t>
            </a:r>
            <a:r>
              <a:rPr lang="en-US" b="1" dirty="0" smtClean="0"/>
              <a:t>                                                                                                                   </a:t>
            </a:r>
            <a:r>
              <a:rPr lang="en-US" b="1" dirty="0"/>
              <a:t>	  P</a:t>
            </a:r>
            <a:r>
              <a:rPr lang="en-US" b="1" baseline="-25000" dirty="0"/>
              <a:t>0</a:t>
            </a:r>
            <a:r>
              <a:rPr lang="en-US" b="1" dirty="0"/>
              <a:t>                 </a:t>
            </a:r>
            <a:r>
              <a:rPr lang="en-US" b="1" dirty="0" err="1"/>
              <a:t>P</a:t>
            </a:r>
            <a:r>
              <a:rPr lang="en-US" b="1" baseline="-25000" dirty="0" err="1"/>
              <a:t>0</a:t>
            </a:r>
            <a:endParaRPr lang="en-US" b="1" dirty="0"/>
          </a:p>
        </p:txBody>
      </p:sp>
      <p:sp>
        <p:nvSpPr>
          <p:cNvPr id="6151" name="Line 7"/>
          <p:cNvSpPr>
            <a:spLocks noChangeShapeType="1"/>
          </p:cNvSpPr>
          <p:nvPr/>
        </p:nvSpPr>
        <p:spPr bwMode="auto">
          <a:xfrm>
            <a:off x="4081463" y="4157663"/>
            <a:ext cx="990600" cy="0"/>
          </a:xfrm>
          <a:prstGeom prst="line">
            <a:avLst/>
          </a:prstGeom>
          <a:noFill/>
          <a:ln w="19050">
            <a:solidFill>
              <a:schemeClr val="tx1"/>
            </a:solidFill>
            <a:round/>
            <a:headEnd/>
            <a:tailEnd/>
          </a:ln>
          <a:effectLst/>
        </p:spPr>
        <p:txBody>
          <a:bodyPr/>
          <a:lstStyle/>
          <a:p>
            <a:endParaRPr lang="id-ID"/>
          </a:p>
        </p:txBody>
      </p:sp>
      <p:sp>
        <p:nvSpPr>
          <p:cNvPr id="6152" name="Line 8"/>
          <p:cNvSpPr>
            <a:spLocks noChangeShapeType="1"/>
          </p:cNvSpPr>
          <p:nvPr/>
        </p:nvSpPr>
        <p:spPr bwMode="auto">
          <a:xfrm>
            <a:off x="5214942" y="4143380"/>
            <a:ext cx="457200" cy="0"/>
          </a:xfrm>
          <a:prstGeom prst="line">
            <a:avLst/>
          </a:prstGeom>
          <a:noFill/>
          <a:ln w="19050">
            <a:solidFill>
              <a:schemeClr val="tx1"/>
            </a:solidFill>
            <a:round/>
            <a:headEnd/>
            <a:tailEnd/>
          </a:ln>
          <a:effectLst/>
        </p:spPr>
        <p:txBody>
          <a:bodyPr/>
          <a:lstStyle/>
          <a:p>
            <a:endParaRPr lang="id-ID"/>
          </a:p>
        </p:txBody>
      </p:sp>
      <p:sp>
        <p:nvSpPr>
          <p:cNvPr id="6153" name="Text Box 9"/>
          <p:cNvSpPr txBox="1">
            <a:spLocks noChangeArrowheads="1"/>
          </p:cNvSpPr>
          <p:nvPr/>
        </p:nvSpPr>
        <p:spPr bwMode="auto">
          <a:xfrm>
            <a:off x="6858000" y="3705225"/>
            <a:ext cx="1981200" cy="915988"/>
          </a:xfrm>
          <a:prstGeom prst="rect">
            <a:avLst/>
          </a:prstGeom>
          <a:noFill/>
          <a:ln w="9525">
            <a:solidFill>
              <a:schemeClr val="tx1"/>
            </a:solidFill>
            <a:miter lim="800000"/>
            <a:headEnd/>
            <a:tailEnd/>
          </a:ln>
          <a:effectLst/>
        </p:spPr>
        <p:txBody>
          <a:bodyPr>
            <a:spAutoFit/>
          </a:bodyPr>
          <a:lstStyle/>
          <a:p>
            <a:pPr>
              <a:spcBef>
                <a:spcPct val="50000"/>
              </a:spcBef>
            </a:pPr>
            <a:r>
              <a:rPr lang="en-US" b="1" dirty="0"/>
              <a:t>              d</a:t>
            </a:r>
            <a:r>
              <a:rPr lang="en-US" b="1" baseline="-25000" dirty="0"/>
              <a:t>1                                                                                                                                                                          </a:t>
            </a:r>
            <a:r>
              <a:rPr lang="en-US" b="1" dirty="0"/>
              <a:t>K</a:t>
            </a:r>
            <a:r>
              <a:rPr lang="en-US" b="1" baseline="-25000" dirty="0"/>
              <a:t>S    </a:t>
            </a:r>
            <a:r>
              <a:rPr lang="en-US" b="1" dirty="0"/>
              <a:t>=            +   g                                                                                                                        	P</a:t>
            </a:r>
            <a:r>
              <a:rPr lang="en-US" b="1" baseline="-25000" dirty="0"/>
              <a:t>0</a:t>
            </a:r>
            <a:endParaRPr lang="en-US" b="1" dirty="0"/>
          </a:p>
        </p:txBody>
      </p:sp>
      <p:sp>
        <p:nvSpPr>
          <p:cNvPr id="6154" name="Line 10"/>
          <p:cNvSpPr>
            <a:spLocks noChangeShapeType="1"/>
          </p:cNvSpPr>
          <p:nvPr/>
        </p:nvSpPr>
        <p:spPr bwMode="auto">
          <a:xfrm>
            <a:off x="7704138" y="4164013"/>
            <a:ext cx="401637" cy="1587"/>
          </a:xfrm>
          <a:prstGeom prst="line">
            <a:avLst/>
          </a:prstGeom>
          <a:noFill/>
          <a:ln w="19050">
            <a:solidFill>
              <a:schemeClr val="tx1"/>
            </a:solidFill>
            <a:round/>
            <a:headEnd/>
            <a:tailEnd/>
          </a:ln>
          <a:effectLst/>
        </p:spPr>
        <p:txBody>
          <a:bodyPr/>
          <a:lstStyle/>
          <a:p>
            <a:endParaRPr lang="id-ID"/>
          </a:p>
        </p:txBody>
      </p:sp>
      <p:sp>
        <p:nvSpPr>
          <p:cNvPr id="6155" name="Line 11"/>
          <p:cNvSpPr>
            <a:spLocks noChangeShapeType="1"/>
          </p:cNvSpPr>
          <p:nvPr/>
        </p:nvSpPr>
        <p:spPr bwMode="auto">
          <a:xfrm>
            <a:off x="2743200" y="4157663"/>
            <a:ext cx="457200" cy="0"/>
          </a:xfrm>
          <a:prstGeom prst="line">
            <a:avLst/>
          </a:prstGeom>
          <a:noFill/>
          <a:ln w="19050">
            <a:solidFill>
              <a:schemeClr val="bg1"/>
            </a:solidFill>
            <a:round/>
            <a:headEnd/>
            <a:tailEnd type="triangle" w="med" len="med"/>
          </a:ln>
          <a:effectLst/>
        </p:spPr>
        <p:txBody>
          <a:bodyPr/>
          <a:lstStyle/>
          <a:p>
            <a:endParaRPr lang="id-ID"/>
          </a:p>
        </p:txBody>
      </p:sp>
      <p:sp>
        <p:nvSpPr>
          <p:cNvPr id="6156" name="Line 12"/>
          <p:cNvSpPr>
            <a:spLocks noChangeShapeType="1"/>
          </p:cNvSpPr>
          <p:nvPr/>
        </p:nvSpPr>
        <p:spPr bwMode="auto">
          <a:xfrm>
            <a:off x="6248400" y="4162425"/>
            <a:ext cx="457200" cy="0"/>
          </a:xfrm>
          <a:prstGeom prst="line">
            <a:avLst/>
          </a:prstGeom>
          <a:noFill/>
          <a:ln w="19050">
            <a:solidFill>
              <a:schemeClr val="bg1"/>
            </a:solidFill>
            <a:round/>
            <a:headEnd/>
            <a:tailEnd type="triangle" w="med" len="med"/>
          </a:ln>
          <a:effectLst/>
        </p:spPr>
        <p:txBody>
          <a:bodyPr/>
          <a:lstStyle/>
          <a:p>
            <a:endParaRPr lang="id-ID"/>
          </a:p>
        </p:txBody>
      </p:sp>
      <p:sp>
        <p:nvSpPr>
          <p:cNvPr id="6157" name="Text Box 13"/>
          <p:cNvSpPr txBox="1">
            <a:spLocks noChangeArrowheads="1"/>
          </p:cNvSpPr>
          <p:nvPr/>
        </p:nvSpPr>
        <p:spPr bwMode="auto">
          <a:xfrm>
            <a:off x="304800" y="4997450"/>
            <a:ext cx="8458200" cy="915988"/>
          </a:xfrm>
          <a:prstGeom prst="rect">
            <a:avLst/>
          </a:prstGeom>
          <a:noFill/>
          <a:ln w="9525">
            <a:noFill/>
            <a:miter lim="800000"/>
            <a:headEnd/>
            <a:tailEnd/>
          </a:ln>
          <a:effectLst/>
        </p:spPr>
        <p:txBody>
          <a:bodyPr>
            <a:spAutoFit/>
          </a:bodyPr>
          <a:lstStyle/>
          <a:p>
            <a:pPr>
              <a:spcBef>
                <a:spcPct val="50000"/>
              </a:spcBef>
            </a:pPr>
            <a:r>
              <a:rPr lang="en-US" b="1"/>
              <a:t>Dari persamaan terakhir Gordon  dan Lintner mmenyatakan bahwa risiko Dividend Yield ( d</a:t>
            </a:r>
            <a:r>
              <a:rPr lang="en-US" b="1" baseline="-25000"/>
              <a:t>1</a:t>
            </a:r>
            <a:r>
              <a:rPr lang="en-US" b="1"/>
              <a:t>/P</a:t>
            </a:r>
            <a:r>
              <a:rPr lang="en-US" b="1" baseline="-25000"/>
              <a:t>0</a:t>
            </a:r>
            <a:r>
              <a:rPr lang="en-US" b="1"/>
              <a:t>) lebih rendah dari risiko Capital Gain (g) sehingga Dividen Policy berpengaruh (negatif) pada Cost of Equity (K</a:t>
            </a:r>
            <a:r>
              <a:rPr lang="en-US" b="1" baseline="-25000"/>
              <a:t>S</a:t>
            </a:r>
            <a:r>
              <a:rPr lang="en-US" b="1"/>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1000" fill="hold"/>
                                        <p:tgtEl>
                                          <p:spTgt spid="6146"/>
                                        </p:tgtEl>
                                        <p:attrNameLst>
                                          <p:attrName>ppt_x</p:attrName>
                                        </p:attrNameLst>
                                      </p:cBhvr>
                                      <p:tavLst>
                                        <p:tav tm="0">
                                          <p:val>
                                            <p:strVal val="#ppt_x"/>
                                          </p:val>
                                        </p:tav>
                                        <p:tav tm="100000">
                                          <p:val>
                                            <p:strVal val="#ppt_x"/>
                                          </p:val>
                                        </p:tav>
                                      </p:tavLst>
                                    </p:anim>
                                    <p:anim calcmode="lin" valueType="num">
                                      <p:cBhvr additive="base">
                                        <p:cTn id="8" dur="10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gtEl>
                                        <p:attrNameLst>
                                          <p:attrName>style.visibility</p:attrName>
                                        </p:attrNameLst>
                                      </p:cBhvr>
                                      <p:to>
                                        <p:strVal val="visible"/>
                                      </p:to>
                                    </p:set>
                                    <p:anim calcmode="lin" valueType="num">
                                      <p:cBhvr additive="base">
                                        <p:cTn id="13" dur="1000" fill="hold"/>
                                        <p:tgtEl>
                                          <p:spTgt spid="6147"/>
                                        </p:tgtEl>
                                        <p:attrNameLst>
                                          <p:attrName>ppt_x</p:attrName>
                                        </p:attrNameLst>
                                      </p:cBhvr>
                                      <p:tavLst>
                                        <p:tav tm="0">
                                          <p:val>
                                            <p:strVal val="0-#ppt_w/2"/>
                                          </p:val>
                                        </p:tav>
                                        <p:tav tm="100000">
                                          <p:val>
                                            <p:strVal val="#ppt_x"/>
                                          </p:val>
                                        </p:tav>
                                      </p:tavLst>
                                    </p:anim>
                                    <p:anim calcmode="lin" valueType="num">
                                      <p:cBhvr additive="base">
                                        <p:cTn id="14" dur="10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1" nodeType="clickEffect">
                                  <p:stCondLst>
                                    <p:cond delay="0"/>
                                  </p:stCondLst>
                                  <p:childTnLst>
                                    <p:set>
                                      <p:cBhvr>
                                        <p:cTn id="18" dur="1" fill="hold">
                                          <p:stCondLst>
                                            <p:cond delay="0"/>
                                          </p:stCondLst>
                                        </p:cTn>
                                        <p:tgtEl>
                                          <p:spTgt spid="6147"/>
                                        </p:tgtEl>
                                        <p:attrNameLst>
                                          <p:attrName>style.visibility</p:attrName>
                                        </p:attrNameLst>
                                      </p:cBhvr>
                                      <p:to>
                                        <p:strVal val="visible"/>
                                      </p:to>
                                    </p:set>
                                    <p:animEffect transition="in" filter="strips(downLeft)">
                                      <p:cBhvr>
                                        <p:cTn id="19" dur="500"/>
                                        <p:tgtEl>
                                          <p:spTgt spid="614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6148"/>
                                        </p:tgtEl>
                                        <p:attrNameLst>
                                          <p:attrName>style.visibility</p:attrName>
                                        </p:attrNameLst>
                                      </p:cBhvr>
                                      <p:to>
                                        <p:strVal val="visible"/>
                                      </p:to>
                                    </p:set>
                                    <p:animEffect transition="in" filter="strips(upRight)">
                                      <p:cBhvr>
                                        <p:cTn id="24" dur="1000"/>
                                        <p:tgtEl>
                                          <p:spTgt spid="6148"/>
                                        </p:tgtEl>
                                      </p:cBhvr>
                                    </p:animEffect>
                                  </p:childTnLst>
                                </p:cTn>
                              </p:par>
                              <p:par>
                                <p:cTn id="25" presetID="18" presetClass="entr" presetSubtype="3" fill="hold" grpId="0" nodeType="withEffect">
                                  <p:stCondLst>
                                    <p:cond delay="0"/>
                                  </p:stCondLst>
                                  <p:childTnLst>
                                    <p:set>
                                      <p:cBhvr>
                                        <p:cTn id="26" dur="1" fill="hold">
                                          <p:stCondLst>
                                            <p:cond delay="0"/>
                                          </p:stCondLst>
                                        </p:cTn>
                                        <p:tgtEl>
                                          <p:spTgt spid="6149"/>
                                        </p:tgtEl>
                                        <p:attrNameLst>
                                          <p:attrName>style.visibility</p:attrName>
                                        </p:attrNameLst>
                                      </p:cBhvr>
                                      <p:to>
                                        <p:strVal val="visible"/>
                                      </p:to>
                                    </p:set>
                                    <p:animEffect transition="in" filter="strips(upRight)">
                                      <p:cBhvr>
                                        <p:cTn id="27" dur="1000"/>
                                        <p:tgtEl>
                                          <p:spTgt spid="614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6155"/>
                                        </p:tgtEl>
                                        <p:attrNameLst>
                                          <p:attrName>style.visibility</p:attrName>
                                        </p:attrNameLst>
                                      </p:cBhvr>
                                      <p:to>
                                        <p:strVal val="visible"/>
                                      </p:to>
                                    </p:set>
                                    <p:animEffect transition="in" filter="strips(upRight)">
                                      <p:cBhvr>
                                        <p:cTn id="32" dur="1000"/>
                                        <p:tgtEl>
                                          <p:spTgt spid="6155"/>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6150"/>
                                        </p:tgtEl>
                                        <p:attrNameLst>
                                          <p:attrName>style.visibility</p:attrName>
                                        </p:attrNameLst>
                                      </p:cBhvr>
                                      <p:to>
                                        <p:strVal val="visible"/>
                                      </p:to>
                                    </p:set>
                                    <p:animEffect transition="in" filter="strips(upRight)">
                                      <p:cBhvr>
                                        <p:cTn id="35" dur="1000"/>
                                        <p:tgtEl>
                                          <p:spTgt spid="6150"/>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6151"/>
                                        </p:tgtEl>
                                        <p:attrNameLst>
                                          <p:attrName>style.visibility</p:attrName>
                                        </p:attrNameLst>
                                      </p:cBhvr>
                                      <p:to>
                                        <p:strVal val="visible"/>
                                      </p:to>
                                    </p:set>
                                    <p:animEffect transition="in" filter="strips(upRight)">
                                      <p:cBhvr>
                                        <p:cTn id="38" dur="1000"/>
                                        <p:tgtEl>
                                          <p:spTgt spid="615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6152"/>
                                        </p:tgtEl>
                                        <p:attrNameLst>
                                          <p:attrName>style.visibility</p:attrName>
                                        </p:attrNameLst>
                                      </p:cBhvr>
                                      <p:to>
                                        <p:strVal val="visible"/>
                                      </p:to>
                                    </p:set>
                                    <p:animEffect transition="in" filter="strips(upRight)">
                                      <p:cBhvr>
                                        <p:cTn id="41" dur="1000"/>
                                        <p:tgtEl>
                                          <p:spTgt spid="6152"/>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3" fill="hold" grpId="0" nodeType="clickEffect">
                                  <p:stCondLst>
                                    <p:cond delay="0"/>
                                  </p:stCondLst>
                                  <p:childTnLst>
                                    <p:set>
                                      <p:cBhvr>
                                        <p:cTn id="45" dur="1" fill="hold">
                                          <p:stCondLst>
                                            <p:cond delay="0"/>
                                          </p:stCondLst>
                                        </p:cTn>
                                        <p:tgtEl>
                                          <p:spTgt spid="6156"/>
                                        </p:tgtEl>
                                        <p:attrNameLst>
                                          <p:attrName>style.visibility</p:attrName>
                                        </p:attrNameLst>
                                      </p:cBhvr>
                                      <p:to>
                                        <p:strVal val="visible"/>
                                      </p:to>
                                    </p:set>
                                    <p:animEffect transition="in" filter="strips(upRight)">
                                      <p:cBhvr>
                                        <p:cTn id="46" dur="1000"/>
                                        <p:tgtEl>
                                          <p:spTgt spid="6156"/>
                                        </p:tgtEl>
                                      </p:cBhvr>
                                    </p:animEffect>
                                  </p:childTnLst>
                                </p:cTn>
                              </p:par>
                              <p:par>
                                <p:cTn id="47" presetID="18" presetClass="entr" presetSubtype="3" fill="hold" grpId="0" nodeType="withEffect">
                                  <p:stCondLst>
                                    <p:cond delay="0"/>
                                  </p:stCondLst>
                                  <p:childTnLst>
                                    <p:set>
                                      <p:cBhvr>
                                        <p:cTn id="48" dur="1" fill="hold">
                                          <p:stCondLst>
                                            <p:cond delay="0"/>
                                          </p:stCondLst>
                                        </p:cTn>
                                        <p:tgtEl>
                                          <p:spTgt spid="6153"/>
                                        </p:tgtEl>
                                        <p:attrNameLst>
                                          <p:attrName>style.visibility</p:attrName>
                                        </p:attrNameLst>
                                      </p:cBhvr>
                                      <p:to>
                                        <p:strVal val="visible"/>
                                      </p:to>
                                    </p:set>
                                    <p:animEffect transition="in" filter="strips(upRight)">
                                      <p:cBhvr>
                                        <p:cTn id="49" dur="1000"/>
                                        <p:tgtEl>
                                          <p:spTgt spid="6153"/>
                                        </p:tgtEl>
                                      </p:cBhvr>
                                    </p:animEffect>
                                  </p:childTnLst>
                                </p:cTn>
                              </p:par>
                              <p:par>
                                <p:cTn id="50" presetID="18" presetClass="entr" presetSubtype="3" fill="hold" grpId="0" nodeType="withEffect">
                                  <p:stCondLst>
                                    <p:cond delay="0"/>
                                  </p:stCondLst>
                                  <p:childTnLst>
                                    <p:set>
                                      <p:cBhvr>
                                        <p:cTn id="51" dur="1" fill="hold">
                                          <p:stCondLst>
                                            <p:cond delay="0"/>
                                          </p:stCondLst>
                                        </p:cTn>
                                        <p:tgtEl>
                                          <p:spTgt spid="6154"/>
                                        </p:tgtEl>
                                        <p:attrNameLst>
                                          <p:attrName>style.visibility</p:attrName>
                                        </p:attrNameLst>
                                      </p:cBhvr>
                                      <p:to>
                                        <p:strVal val="visible"/>
                                      </p:to>
                                    </p:set>
                                    <p:animEffect transition="in" filter="strips(upRight)">
                                      <p:cBhvr>
                                        <p:cTn id="52" dur="1000"/>
                                        <p:tgtEl>
                                          <p:spTgt spid="6154"/>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3" fill="hold" grpId="0" nodeType="clickEffect">
                                  <p:stCondLst>
                                    <p:cond delay="0"/>
                                  </p:stCondLst>
                                  <p:childTnLst>
                                    <p:set>
                                      <p:cBhvr>
                                        <p:cTn id="56" dur="1" fill="hold">
                                          <p:stCondLst>
                                            <p:cond delay="0"/>
                                          </p:stCondLst>
                                        </p:cTn>
                                        <p:tgtEl>
                                          <p:spTgt spid="6157"/>
                                        </p:tgtEl>
                                        <p:attrNameLst>
                                          <p:attrName>style.visibility</p:attrName>
                                        </p:attrNameLst>
                                      </p:cBhvr>
                                      <p:to>
                                        <p:strVal val="visible"/>
                                      </p:to>
                                    </p:set>
                                    <p:animEffect transition="in" filter="strips(upRight)">
                                      <p:cBhvr>
                                        <p:cTn id="57" dur="10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p:bldP spid="6147" grpId="1"/>
      <p:bldP spid="6148" grpId="0" animBg="1"/>
      <p:bldP spid="6149" grpId="0" animBg="1"/>
      <p:bldP spid="6150" grpId="0" animBg="1"/>
      <p:bldP spid="6151" grpId="0" animBg="1"/>
      <p:bldP spid="6152" grpId="0" animBg="1"/>
      <p:bldP spid="6153" grpId="0" animBg="1"/>
      <p:bldP spid="6154" grpId="0" animBg="1"/>
      <p:bldP spid="6155" grpId="0" animBg="1"/>
      <p:bldP spid="6156" grpId="0" animBg="1"/>
      <p:bldP spid="615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57200" y="914400"/>
            <a:ext cx="4114800" cy="366713"/>
          </a:xfrm>
          <a:prstGeom prst="rect">
            <a:avLst/>
          </a:prstGeom>
          <a:noFill/>
          <a:ln w="9525">
            <a:noFill/>
            <a:miter lim="800000"/>
            <a:headEnd/>
            <a:tailEnd/>
          </a:ln>
          <a:effectLst/>
        </p:spPr>
        <p:txBody>
          <a:bodyPr>
            <a:spAutoFit/>
          </a:bodyPr>
          <a:lstStyle/>
          <a:p>
            <a:pPr>
              <a:spcBef>
                <a:spcPct val="50000"/>
              </a:spcBef>
            </a:pPr>
            <a:r>
              <a:rPr lang="en-US" b="1" baseline="0" dirty="0"/>
              <a:t>ASUMSI</a:t>
            </a:r>
          </a:p>
        </p:txBody>
      </p:sp>
      <p:sp>
        <p:nvSpPr>
          <p:cNvPr id="2053" name="Text Box 5"/>
          <p:cNvSpPr txBox="1">
            <a:spLocks noChangeArrowheads="1"/>
          </p:cNvSpPr>
          <p:nvPr/>
        </p:nvSpPr>
        <p:spPr bwMode="auto">
          <a:xfrm>
            <a:off x="457200" y="1295400"/>
            <a:ext cx="8382000" cy="641350"/>
          </a:xfrm>
          <a:prstGeom prst="rect">
            <a:avLst/>
          </a:prstGeom>
          <a:noFill/>
          <a:ln w="9525">
            <a:noFill/>
            <a:miter lim="800000"/>
            <a:headEnd/>
            <a:tailEnd/>
          </a:ln>
          <a:effectLst/>
        </p:spPr>
        <p:txBody>
          <a:bodyPr>
            <a:spAutoFit/>
          </a:bodyPr>
          <a:lstStyle/>
          <a:p>
            <a:pPr>
              <a:spcBef>
                <a:spcPct val="50000"/>
              </a:spcBef>
            </a:pPr>
            <a:r>
              <a:rPr lang="en-US" b="1" baseline="0" dirty="0" err="1"/>
              <a:t>Teori</a:t>
            </a:r>
            <a:r>
              <a:rPr lang="en-US" b="1" baseline="0" dirty="0"/>
              <a:t> </a:t>
            </a:r>
            <a:r>
              <a:rPr lang="en-US" b="1" baseline="0" dirty="0" err="1"/>
              <a:t>ini</a:t>
            </a:r>
            <a:r>
              <a:rPr lang="en-US" b="1" baseline="0" dirty="0"/>
              <a:t> </a:t>
            </a:r>
            <a:r>
              <a:rPr lang="en-US" b="1" baseline="0" dirty="0" err="1"/>
              <a:t>diperkenalkan</a:t>
            </a:r>
            <a:r>
              <a:rPr lang="en-US" b="1" baseline="0" dirty="0"/>
              <a:t> </a:t>
            </a:r>
            <a:r>
              <a:rPr lang="en-US" b="1" baseline="0" dirty="0" err="1"/>
              <a:t>olehFarrar</a:t>
            </a:r>
            <a:r>
              <a:rPr lang="en-US" b="1" baseline="0" dirty="0"/>
              <a:t> &amp; Selwyn (1967), Brenan (1970) </a:t>
            </a:r>
            <a:r>
              <a:rPr lang="en-US" b="1" baseline="0" dirty="0" err="1"/>
              <a:t>dan</a:t>
            </a:r>
            <a:r>
              <a:rPr lang="en-US" b="1" baseline="0" dirty="0"/>
              <a:t>  </a:t>
            </a:r>
            <a:r>
              <a:rPr lang="en-US" b="1" baseline="0" dirty="0" err="1"/>
              <a:t>Litzenberger</a:t>
            </a:r>
            <a:r>
              <a:rPr lang="en-US" b="1" baseline="0" dirty="0"/>
              <a:t> </a:t>
            </a:r>
            <a:r>
              <a:rPr lang="en-US" b="1" baseline="0" dirty="0" err="1"/>
              <a:t>dan</a:t>
            </a:r>
            <a:r>
              <a:rPr lang="en-US" b="1" baseline="0" dirty="0"/>
              <a:t> </a:t>
            </a:r>
            <a:r>
              <a:rPr lang="en-US" b="1" baseline="0" dirty="0" err="1"/>
              <a:t>Krisma</a:t>
            </a:r>
            <a:r>
              <a:rPr lang="en-US" b="1" baseline="0" dirty="0"/>
              <a:t> </a:t>
            </a:r>
            <a:r>
              <a:rPr lang="en-US" b="1" baseline="0" dirty="0" err="1"/>
              <a:t>Ramaswany</a:t>
            </a:r>
            <a:r>
              <a:rPr lang="en-US" b="1" baseline="0" dirty="0"/>
              <a:t> (1979).</a:t>
            </a:r>
          </a:p>
        </p:txBody>
      </p:sp>
      <p:sp>
        <p:nvSpPr>
          <p:cNvPr id="2054" name="Text Box 6"/>
          <p:cNvSpPr txBox="1">
            <a:spLocks noChangeArrowheads="1"/>
          </p:cNvSpPr>
          <p:nvPr/>
        </p:nvSpPr>
        <p:spPr bwMode="auto">
          <a:xfrm>
            <a:off x="457200" y="1981200"/>
            <a:ext cx="8382000" cy="366713"/>
          </a:xfrm>
          <a:prstGeom prst="rect">
            <a:avLst/>
          </a:prstGeom>
          <a:noFill/>
          <a:ln w="9525">
            <a:noFill/>
            <a:miter lim="800000"/>
            <a:headEnd/>
            <a:tailEnd/>
          </a:ln>
          <a:effectLst/>
        </p:spPr>
        <p:txBody>
          <a:bodyPr>
            <a:spAutoFit/>
          </a:bodyPr>
          <a:lstStyle/>
          <a:p>
            <a:pPr>
              <a:spcBef>
                <a:spcPct val="50000"/>
              </a:spcBef>
            </a:pPr>
            <a:r>
              <a:rPr lang="en-US" b="1" baseline="0" dirty="0" err="1"/>
              <a:t>Teori</a:t>
            </a:r>
            <a:r>
              <a:rPr lang="en-US" b="1" baseline="0" dirty="0"/>
              <a:t> </a:t>
            </a:r>
            <a:r>
              <a:rPr lang="en-US" b="1" baseline="0" dirty="0" err="1"/>
              <a:t>ini</a:t>
            </a:r>
            <a:r>
              <a:rPr lang="en-US" b="1" baseline="0" dirty="0"/>
              <a:t> </a:t>
            </a:r>
            <a:r>
              <a:rPr lang="en-US" b="1" baseline="0" dirty="0" err="1"/>
              <a:t>mengasumsikan</a:t>
            </a:r>
            <a:r>
              <a:rPr lang="en-US" b="1" baseline="0" dirty="0"/>
              <a:t>  </a:t>
            </a:r>
            <a:r>
              <a:rPr lang="en-US" b="1" baseline="0" dirty="0" err="1"/>
              <a:t>bahwa</a:t>
            </a:r>
            <a:r>
              <a:rPr lang="en-US" b="1" baseline="0" dirty="0"/>
              <a:t> :</a:t>
            </a:r>
          </a:p>
        </p:txBody>
      </p:sp>
      <p:sp>
        <p:nvSpPr>
          <p:cNvPr id="2055" name="Text Box 7"/>
          <p:cNvSpPr txBox="1">
            <a:spLocks noChangeArrowheads="1"/>
          </p:cNvSpPr>
          <p:nvPr/>
        </p:nvSpPr>
        <p:spPr bwMode="auto">
          <a:xfrm>
            <a:off x="457200" y="2362200"/>
            <a:ext cx="381000" cy="366713"/>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1.</a:t>
            </a:r>
          </a:p>
        </p:txBody>
      </p:sp>
      <p:sp>
        <p:nvSpPr>
          <p:cNvPr id="2056" name="Text Box 8"/>
          <p:cNvSpPr txBox="1">
            <a:spLocks noChangeArrowheads="1"/>
          </p:cNvSpPr>
          <p:nvPr/>
        </p:nvSpPr>
        <p:spPr bwMode="auto">
          <a:xfrm>
            <a:off x="838200" y="2362200"/>
            <a:ext cx="7772400" cy="2017713"/>
          </a:xfrm>
          <a:prstGeom prst="rect">
            <a:avLst/>
          </a:prstGeom>
          <a:noFill/>
          <a:ln w="9525">
            <a:noFill/>
            <a:miter lim="800000"/>
            <a:headEnd/>
            <a:tailEnd/>
          </a:ln>
          <a:effectLst/>
        </p:spPr>
        <p:txBody>
          <a:bodyPr>
            <a:spAutoFit/>
          </a:bodyPr>
          <a:lstStyle/>
          <a:p>
            <a:pPr>
              <a:spcBef>
                <a:spcPct val="50000"/>
              </a:spcBef>
            </a:pPr>
            <a:r>
              <a:rPr lang="en-US" b="1" baseline="0" dirty="0" err="1"/>
              <a:t>Adanya</a:t>
            </a:r>
            <a:r>
              <a:rPr lang="en-US" b="1" baseline="0" dirty="0"/>
              <a:t> 3 </a:t>
            </a:r>
            <a:r>
              <a:rPr lang="en-US" b="1" baseline="0" dirty="0" err="1"/>
              <a:t>jenis</a:t>
            </a:r>
            <a:r>
              <a:rPr lang="en-US" b="1" baseline="0" dirty="0"/>
              <a:t> </a:t>
            </a:r>
            <a:r>
              <a:rPr lang="en-US" b="1" baseline="0" dirty="0" err="1"/>
              <a:t>pajak</a:t>
            </a:r>
            <a:r>
              <a:rPr lang="en-US" b="1" baseline="0" dirty="0"/>
              <a:t>, </a:t>
            </a:r>
            <a:r>
              <a:rPr lang="en-US" b="1" baseline="0" dirty="0" err="1"/>
              <a:t>yaitu</a:t>
            </a:r>
            <a:r>
              <a:rPr lang="en-US" b="1" baseline="0" dirty="0"/>
              <a:t>  : </a:t>
            </a:r>
          </a:p>
          <a:p>
            <a:pPr>
              <a:spcBef>
                <a:spcPct val="50000"/>
              </a:spcBef>
            </a:pPr>
            <a:r>
              <a:rPr lang="en-US" b="1" baseline="0" dirty="0"/>
              <a:t>*   Corporate Tax (</a:t>
            </a:r>
            <a:r>
              <a:rPr lang="en-US" b="1" baseline="0" dirty="0" err="1"/>
              <a:t>t</a:t>
            </a:r>
            <a:r>
              <a:rPr lang="en-US" b="1" dirty="0" err="1"/>
              <a:t>C</a:t>
            </a:r>
            <a:r>
              <a:rPr lang="en-US" b="1" baseline="0" dirty="0"/>
              <a:t> ), </a:t>
            </a:r>
            <a:r>
              <a:rPr lang="en-US" b="1" baseline="0" dirty="0" err="1"/>
              <a:t>dikenakan</a:t>
            </a:r>
            <a:r>
              <a:rPr lang="en-US" b="1" baseline="0" dirty="0"/>
              <a:t> </a:t>
            </a:r>
            <a:r>
              <a:rPr lang="en-US" b="1" baseline="0" dirty="0" err="1"/>
              <a:t>atas</a:t>
            </a:r>
            <a:r>
              <a:rPr lang="en-US" b="1" baseline="0" dirty="0"/>
              <a:t> </a:t>
            </a:r>
            <a:r>
              <a:rPr lang="en-US" b="1" baseline="0" dirty="0" err="1"/>
              <a:t>Pendapatan</a:t>
            </a:r>
            <a:r>
              <a:rPr lang="en-US" b="1" baseline="0" dirty="0"/>
              <a:t> Perusahaan (EBT)</a:t>
            </a:r>
          </a:p>
          <a:p>
            <a:pPr>
              <a:spcBef>
                <a:spcPct val="50000"/>
              </a:spcBef>
            </a:pPr>
            <a:r>
              <a:rPr lang="en-US" b="1" baseline="0" dirty="0"/>
              <a:t>*   Capital Gain Tax (</a:t>
            </a:r>
            <a:r>
              <a:rPr lang="en-US" b="1" baseline="0" dirty="0" err="1"/>
              <a:t>t</a:t>
            </a:r>
            <a:r>
              <a:rPr lang="en-US" b="1" dirty="0" err="1"/>
              <a:t>G</a:t>
            </a:r>
            <a:r>
              <a:rPr lang="en-US" b="1" baseline="0" dirty="0"/>
              <a:t>), </a:t>
            </a:r>
            <a:r>
              <a:rPr lang="en-US" b="1" baseline="0" dirty="0" err="1"/>
              <a:t>dikenatan</a:t>
            </a:r>
            <a:r>
              <a:rPr lang="en-US" b="1" baseline="0" dirty="0"/>
              <a:t> </a:t>
            </a:r>
            <a:r>
              <a:rPr lang="en-US" b="1" baseline="0" dirty="0" err="1"/>
              <a:t>atas</a:t>
            </a:r>
            <a:r>
              <a:rPr lang="en-US" b="1" baseline="0" dirty="0"/>
              <a:t> Capital Gain</a:t>
            </a:r>
          </a:p>
          <a:p>
            <a:pPr>
              <a:spcBef>
                <a:spcPct val="50000"/>
              </a:spcBef>
            </a:pPr>
            <a:r>
              <a:rPr lang="en-US" b="1" baseline="0" dirty="0"/>
              <a:t>*   Personal Tax (</a:t>
            </a:r>
            <a:r>
              <a:rPr lang="en-US" b="1" baseline="0" dirty="0" err="1"/>
              <a:t>t</a:t>
            </a:r>
            <a:r>
              <a:rPr lang="en-US" b="1" dirty="0" err="1"/>
              <a:t>P</a:t>
            </a:r>
            <a:r>
              <a:rPr lang="en-US" b="1" dirty="0"/>
              <a:t> </a:t>
            </a:r>
            <a:r>
              <a:rPr lang="en-US" b="1" baseline="0" dirty="0"/>
              <a:t>), </a:t>
            </a:r>
            <a:r>
              <a:rPr lang="en-US" b="1" baseline="0" dirty="0" err="1"/>
              <a:t>dikenakan</a:t>
            </a:r>
            <a:r>
              <a:rPr lang="en-US" b="1" baseline="0" dirty="0"/>
              <a:t> </a:t>
            </a:r>
            <a:r>
              <a:rPr lang="en-US" b="1" baseline="0" dirty="0" err="1"/>
              <a:t>atas</a:t>
            </a:r>
            <a:r>
              <a:rPr lang="en-US" b="1" baseline="0" dirty="0"/>
              <a:t> </a:t>
            </a:r>
            <a:r>
              <a:rPr lang="en-US" b="1" baseline="0" dirty="0" err="1"/>
              <a:t>penghasilan</a:t>
            </a:r>
            <a:r>
              <a:rPr lang="en-US" b="1" baseline="0" dirty="0"/>
              <a:t> </a:t>
            </a:r>
            <a:r>
              <a:rPr lang="en-US" b="1" baseline="0" dirty="0" err="1"/>
              <a:t>pribadi</a:t>
            </a:r>
            <a:r>
              <a:rPr lang="en-US" b="1" baseline="0" dirty="0"/>
              <a:t> </a:t>
            </a:r>
            <a:r>
              <a:rPr lang="en-US" b="1" baseline="0" dirty="0" err="1"/>
              <a:t>berupa</a:t>
            </a:r>
            <a:endParaRPr lang="en-US" b="1" baseline="0" dirty="0"/>
          </a:p>
          <a:p>
            <a:pPr>
              <a:spcBef>
                <a:spcPct val="50000"/>
              </a:spcBef>
            </a:pPr>
            <a:r>
              <a:rPr lang="en-US" b="1" baseline="0" dirty="0"/>
              <a:t>     </a:t>
            </a:r>
            <a:r>
              <a:rPr lang="en-US" b="1" baseline="0" dirty="0" err="1"/>
              <a:t>bunga</a:t>
            </a:r>
            <a:r>
              <a:rPr lang="en-US" b="1" baseline="0" dirty="0"/>
              <a:t> </a:t>
            </a:r>
            <a:r>
              <a:rPr lang="en-US" b="1" baseline="0" dirty="0" err="1"/>
              <a:t>obligasi</a:t>
            </a:r>
            <a:r>
              <a:rPr lang="en-US" b="1" baseline="0" dirty="0"/>
              <a:t>, dividend </a:t>
            </a:r>
            <a:r>
              <a:rPr lang="en-US" b="1" baseline="0" dirty="0" err="1"/>
              <a:t>dan</a:t>
            </a:r>
            <a:r>
              <a:rPr lang="en-US" b="1" baseline="0" dirty="0"/>
              <a:t> </a:t>
            </a:r>
            <a:r>
              <a:rPr lang="en-US" b="1" baseline="0" dirty="0" err="1"/>
              <a:t>upah</a:t>
            </a:r>
            <a:r>
              <a:rPr lang="en-US" b="1" baseline="0" dirty="0"/>
              <a:t> </a:t>
            </a:r>
            <a:endParaRPr lang="en-US" b="1" dirty="0"/>
          </a:p>
        </p:txBody>
      </p:sp>
      <p:sp>
        <p:nvSpPr>
          <p:cNvPr id="2057" name="Text Box 9"/>
          <p:cNvSpPr txBox="1">
            <a:spLocks noChangeArrowheads="1"/>
          </p:cNvSpPr>
          <p:nvPr/>
        </p:nvSpPr>
        <p:spPr bwMode="auto">
          <a:xfrm>
            <a:off x="457200" y="4419600"/>
            <a:ext cx="381000" cy="366713"/>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2.</a:t>
            </a:r>
          </a:p>
        </p:txBody>
      </p:sp>
      <p:sp>
        <p:nvSpPr>
          <p:cNvPr id="2058" name="Text Box 10"/>
          <p:cNvSpPr txBox="1">
            <a:spLocks noChangeArrowheads="1"/>
          </p:cNvSpPr>
          <p:nvPr/>
        </p:nvSpPr>
        <p:spPr bwMode="auto">
          <a:xfrm>
            <a:off x="838200" y="4419600"/>
            <a:ext cx="7772400" cy="366713"/>
          </a:xfrm>
          <a:prstGeom prst="rect">
            <a:avLst/>
          </a:prstGeom>
          <a:noFill/>
          <a:ln w="9525">
            <a:noFill/>
            <a:miter lim="800000"/>
            <a:headEnd/>
            <a:tailEnd/>
          </a:ln>
          <a:effectLst/>
        </p:spPr>
        <p:txBody>
          <a:bodyPr>
            <a:spAutoFit/>
          </a:bodyPr>
          <a:lstStyle/>
          <a:p>
            <a:pPr>
              <a:spcBef>
                <a:spcPct val="50000"/>
              </a:spcBef>
            </a:pPr>
            <a:r>
              <a:rPr lang="en-US" b="1" baseline="0" dirty="0"/>
              <a:t>Dividend Policy independent </a:t>
            </a:r>
            <a:r>
              <a:rPr lang="en-US" b="1" baseline="0" dirty="0" err="1"/>
              <a:t>terhadap</a:t>
            </a:r>
            <a:r>
              <a:rPr lang="en-US" b="1" baseline="0" dirty="0"/>
              <a:t> Investment Policy</a:t>
            </a:r>
          </a:p>
        </p:txBody>
      </p:sp>
      <p:sp>
        <p:nvSpPr>
          <p:cNvPr id="2059" name="Text Box 11"/>
          <p:cNvSpPr txBox="1">
            <a:spLocks noChangeArrowheads="1"/>
          </p:cNvSpPr>
          <p:nvPr/>
        </p:nvSpPr>
        <p:spPr bwMode="auto">
          <a:xfrm>
            <a:off x="457200" y="4883150"/>
            <a:ext cx="381000" cy="366713"/>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3.</a:t>
            </a:r>
          </a:p>
        </p:txBody>
      </p:sp>
      <p:sp>
        <p:nvSpPr>
          <p:cNvPr id="2060" name="Text Box 12"/>
          <p:cNvSpPr txBox="1">
            <a:spLocks noChangeArrowheads="1"/>
          </p:cNvSpPr>
          <p:nvPr/>
        </p:nvSpPr>
        <p:spPr bwMode="auto">
          <a:xfrm>
            <a:off x="838200" y="4883150"/>
            <a:ext cx="7772400" cy="366713"/>
          </a:xfrm>
          <a:prstGeom prst="rect">
            <a:avLst/>
          </a:prstGeom>
          <a:noFill/>
          <a:ln w="9525">
            <a:noFill/>
            <a:miter lim="800000"/>
            <a:headEnd/>
            <a:tailEnd/>
          </a:ln>
          <a:effectLst/>
        </p:spPr>
        <p:txBody>
          <a:bodyPr>
            <a:spAutoFit/>
          </a:bodyPr>
          <a:lstStyle/>
          <a:p>
            <a:pPr>
              <a:spcBef>
                <a:spcPct val="50000"/>
              </a:spcBef>
            </a:pPr>
            <a:r>
              <a:rPr lang="en-US" b="1" baseline="0" dirty="0" err="1"/>
              <a:t>Tidak</a:t>
            </a:r>
            <a:r>
              <a:rPr lang="en-US" b="1" baseline="0" dirty="0"/>
              <a:t> </a:t>
            </a:r>
            <a:r>
              <a:rPr lang="en-US" b="1" baseline="0" dirty="0" err="1"/>
              <a:t>ada</a:t>
            </a:r>
            <a:r>
              <a:rPr lang="en-US" b="1" baseline="0" dirty="0"/>
              <a:t> </a:t>
            </a:r>
            <a:r>
              <a:rPr lang="en-US" b="1" baseline="0" dirty="0" err="1"/>
              <a:t>biaya</a:t>
            </a:r>
            <a:r>
              <a:rPr lang="en-US" b="1" baseline="0" dirty="0"/>
              <a:t> </a:t>
            </a:r>
            <a:r>
              <a:rPr lang="en-US" b="1" baseline="0" dirty="0" err="1"/>
              <a:t>transaksi</a:t>
            </a:r>
            <a:r>
              <a:rPr lang="en-US" b="1" baseline="0" dirty="0"/>
              <a:t> </a:t>
            </a:r>
            <a:r>
              <a:rPr lang="en-US" b="1" baseline="0" dirty="0" err="1"/>
              <a:t>untuk</a:t>
            </a:r>
            <a:r>
              <a:rPr lang="en-US" b="1" baseline="0" dirty="0"/>
              <a:t> </a:t>
            </a:r>
            <a:r>
              <a:rPr lang="en-US" b="1" baseline="0" dirty="0" err="1"/>
              <a:t>menambah</a:t>
            </a:r>
            <a:r>
              <a:rPr lang="en-US" b="1" baseline="0" dirty="0"/>
              <a:t> modal </a:t>
            </a:r>
            <a:r>
              <a:rPr lang="en-US" b="1" baseline="0" dirty="0" err="1"/>
              <a:t>eksternal</a:t>
            </a:r>
            <a:endParaRPr lang="en-US" b="1" baseline="0" dirty="0"/>
          </a:p>
        </p:txBody>
      </p:sp>
      <p:sp>
        <p:nvSpPr>
          <p:cNvPr id="2061" name="Text Box 13"/>
          <p:cNvSpPr txBox="1">
            <a:spLocks noChangeArrowheads="1"/>
          </p:cNvSpPr>
          <p:nvPr/>
        </p:nvSpPr>
        <p:spPr bwMode="auto">
          <a:xfrm>
            <a:off x="457200" y="5334000"/>
            <a:ext cx="381000" cy="366713"/>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4.</a:t>
            </a:r>
          </a:p>
        </p:txBody>
      </p:sp>
      <p:sp>
        <p:nvSpPr>
          <p:cNvPr id="2062" name="Text Box 14"/>
          <p:cNvSpPr txBox="1">
            <a:spLocks noChangeArrowheads="1"/>
          </p:cNvSpPr>
          <p:nvPr/>
        </p:nvSpPr>
        <p:spPr bwMode="auto">
          <a:xfrm>
            <a:off x="838200" y="5334000"/>
            <a:ext cx="7772400" cy="641350"/>
          </a:xfrm>
          <a:prstGeom prst="rect">
            <a:avLst/>
          </a:prstGeom>
          <a:noFill/>
          <a:ln w="9525">
            <a:noFill/>
            <a:miter lim="800000"/>
            <a:headEnd/>
            <a:tailEnd/>
          </a:ln>
          <a:effectLst/>
        </p:spPr>
        <p:txBody>
          <a:bodyPr>
            <a:spAutoFit/>
          </a:bodyPr>
          <a:lstStyle/>
          <a:p>
            <a:pPr>
              <a:spcBef>
                <a:spcPct val="50000"/>
              </a:spcBef>
            </a:pPr>
            <a:r>
              <a:rPr lang="en-US" b="1" baseline="0" dirty="0" err="1"/>
              <a:t>Pemegang</a:t>
            </a:r>
            <a:r>
              <a:rPr lang="en-US" b="1" baseline="0" dirty="0"/>
              <a:t> </a:t>
            </a:r>
            <a:r>
              <a:rPr lang="en-US" b="1" baseline="0" dirty="0" err="1"/>
              <a:t>saham</a:t>
            </a:r>
            <a:r>
              <a:rPr lang="en-US" b="1" baseline="0" dirty="0"/>
              <a:t> </a:t>
            </a:r>
            <a:r>
              <a:rPr lang="en-US" b="1" baseline="0" dirty="0" err="1"/>
              <a:t>bertindak</a:t>
            </a:r>
            <a:r>
              <a:rPr lang="en-US" b="1" baseline="0" dirty="0"/>
              <a:t> </a:t>
            </a:r>
            <a:r>
              <a:rPr lang="en-US" b="1" baseline="0" dirty="0" err="1"/>
              <a:t>rasional</a:t>
            </a:r>
            <a:r>
              <a:rPr lang="en-US" b="1" baseline="0" dirty="0"/>
              <a:t>, </a:t>
            </a:r>
            <a:r>
              <a:rPr lang="en-US" b="1" baseline="0" dirty="0" err="1"/>
              <a:t>artinya</a:t>
            </a:r>
            <a:r>
              <a:rPr lang="en-US" b="1" baseline="0" dirty="0"/>
              <a:t> </a:t>
            </a:r>
            <a:r>
              <a:rPr lang="en-US" b="1" baseline="0" dirty="0" err="1"/>
              <a:t>mereka</a:t>
            </a:r>
            <a:r>
              <a:rPr lang="en-US" b="1" baseline="0" dirty="0"/>
              <a:t> </a:t>
            </a:r>
            <a:r>
              <a:rPr lang="en-US" b="1" baseline="0" dirty="0" err="1"/>
              <a:t>memaksimumkan</a:t>
            </a:r>
            <a:r>
              <a:rPr lang="en-US" b="1" baseline="0" dirty="0"/>
              <a:t> after tax return </a:t>
            </a:r>
            <a:r>
              <a:rPr lang="en-US" b="1" baseline="0" dirty="0" err="1"/>
              <a:t>saham</a:t>
            </a:r>
            <a:endParaRPr lang="en-US" b="1" baseline="0" dirty="0"/>
          </a:p>
        </p:txBody>
      </p:sp>
      <p:sp>
        <p:nvSpPr>
          <p:cNvPr id="13" name="Text Box 4"/>
          <p:cNvSpPr txBox="1">
            <a:spLocks noChangeArrowheads="1"/>
          </p:cNvSpPr>
          <p:nvPr/>
        </p:nvSpPr>
        <p:spPr bwMode="auto">
          <a:xfrm>
            <a:off x="2643174" y="357166"/>
            <a:ext cx="4114800" cy="366713"/>
          </a:xfrm>
          <a:prstGeom prst="rect">
            <a:avLst/>
          </a:prstGeom>
          <a:noFill/>
          <a:ln w="9525">
            <a:noFill/>
            <a:miter lim="800000"/>
            <a:headEnd/>
            <a:tailEnd/>
          </a:ln>
          <a:effectLst/>
        </p:spPr>
        <p:txBody>
          <a:bodyPr>
            <a:spAutoFit/>
          </a:bodyPr>
          <a:lstStyle/>
          <a:p>
            <a:pPr>
              <a:spcBef>
                <a:spcPct val="50000"/>
              </a:spcBef>
            </a:pPr>
            <a:r>
              <a:rPr lang="id-ID" b="1" baseline="0" dirty="0" smtClean="0"/>
              <a:t>TAX PREFERENCE THEORY</a:t>
            </a:r>
            <a:endParaRPr lang="en-US" b="1" baseline="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strips(upRight)">
                                      <p:cBhvr>
                                        <p:cTn id="7" dur="1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strips(upRight)">
                                      <p:cBhvr>
                                        <p:cTn id="12" dur="1000"/>
                                        <p:tgtEl>
                                          <p:spTgt spid="20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1000" fill="hold"/>
                                        <p:tgtEl>
                                          <p:spTgt spid="2054"/>
                                        </p:tgtEl>
                                        <p:attrNameLst>
                                          <p:attrName>ppt_x</p:attrName>
                                        </p:attrNameLst>
                                      </p:cBhvr>
                                      <p:tavLst>
                                        <p:tav tm="0">
                                          <p:val>
                                            <p:strVal val="0-#ppt_w/2"/>
                                          </p:val>
                                        </p:tav>
                                        <p:tav tm="100000">
                                          <p:val>
                                            <p:strVal val="#ppt_x"/>
                                          </p:val>
                                        </p:tav>
                                      </p:tavLst>
                                    </p:anim>
                                    <p:anim calcmode="lin" valueType="num">
                                      <p:cBhvr additive="base">
                                        <p:cTn id="18" dur="1000" fill="hold"/>
                                        <p:tgtEl>
                                          <p:spTgt spid="205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2055"/>
                                        </p:tgtEl>
                                        <p:attrNameLst>
                                          <p:attrName>style.visibility</p:attrName>
                                        </p:attrNameLst>
                                      </p:cBhvr>
                                      <p:to>
                                        <p:strVal val="visible"/>
                                      </p:to>
                                    </p:set>
                                    <p:animEffect transition="in" filter="strips(upRight)">
                                      <p:cBhvr>
                                        <p:cTn id="23" dur="1000"/>
                                        <p:tgtEl>
                                          <p:spTgt spid="2055"/>
                                        </p:tgtEl>
                                      </p:cBhvr>
                                    </p:animEffect>
                                  </p:childTnLst>
                                </p:cTn>
                              </p:par>
                              <p:par>
                                <p:cTn id="24" presetID="18" presetClass="entr" presetSubtype="3" fill="hold" grpId="0" nodeType="withEffect">
                                  <p:stCondLst>
                                    <p:cond delay="0"/>
                                  </p:stCondLst>
                                  <p:childTnLst>
                                    <p:set>
                                      <p:cBhvr>
                                        <p:cTn id="25" dur="1" fill="hold">
                                          <p:stCondLst>
                                            <p:cond delay="0"/>
                                          </p:stCondLst>
                                        </p:cTn>
                                        <p:tgtEl>
                                          <p:spTgt spid="2056"/>
                                        </p:tgtEl>
                                        <p:attrNameLst>
                                          <p:attrName>style.visibility</p:attrName>
                                        </p:attrNameLst>
                                      </p:cBhvr>
                                      <p:to>
                                        <p:strVal val="visible"/>
                                      </p:to>
                                    </p:set>
                                    <p:animEffect transition="in" filter="strips(upRight)">
                                      <p:cBhvr>
                                        <p:cTn id="26" dur="1000"/>
                                        <p:tgtEl>
                                          <p:spTgt spid="2056"/>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2057"/>
                                        </p:tgtEl>
                                        <p:attrNameLst>
                                          <p:attrName>style.visibility</p:attrName>
                                        </p:attrNameLst>
                                      </p:cBhvr>
                                      <p:to>
                                        <p:strVal val="visible"/>
                                      </p:to>
                                    </p:set>
                                    <p:animEffect transition="in" filter="strips(upRight)">
                                      <p:cBhvr>
                                        <p:cTn id="31" dur="1000"/>
                                        <p:tgtEl>
                                          <p:spTgt spid="2057"/>
                                        </p:tgtEl>
                                      </p:cBhvr>
                                    </p:animEffect>
                                  </p:childTnLst>
                                </p:cTn>
                              </p:par>
                              <p:par>
                                <p:cTn id="32" presetID="18" presetClass="entr" presetSubtype="3" fill="hold" grpId="0" nodeType="withEffect">
                                  <p:stCondLst>
                                    <p:cond delay="0"/>
                                  </p:stCondLst>
                                  <p:childTnLst>
                                    <p:set>
                                      <p:cBhvr>
                                        <p:cTn id="33" dur="1" fill="hold">
                                          <p:stCondLst>
                                            <p:cond delay="0"/>
                                          </p:stCondLst>
                                        </p:cTn>
                                        <p:tgtEl>
                                          <p:spTgt spid="2058"/>
                                        </p:tgtEl>
                                        <p:attrNameLst>
                                          <p:attrName>style.visibility</p:attrName>
                                        </p:attrNameLst>
                                      </p:cBhvr>
                                      <p:to>
                                        <p:strVal val="visible"/>
                                      </p:to>
                                    </p:set>
                                    <p:animEffect transition="in" filter="strips(upRight)">
                                      <p:cBhvr>
                                        <p:cTn id="34" dur="1000"/>
                                        <p:tgtEl>
                                          <p:spTgt spid="205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3" fill="hold" grpId="0" nodeType="clickEffect">
                                  <p:stCondLst>
                                    <p:cond delay="0"/>
                                  </p:stCondLst>
                                  <p:childTnLst>
                                    <p:set>
                                      <p:cBhvr>
                                        <p:cTn id="38" dur="1" fill="hold">
                                          <p:stCondLst>
                                            <p:cond delay="0"/>
                                          </p:stCondLst>
                                        </p:cTn>
                                        <p:tgtEl>
                                          <p:spTgt spid="2059"/>
                                        </p:tgtEl>
                                        <p:attrNameLst>
                                          <p:attrName>style.visibility</p:attrName>
                                        </p:attrNameLst>
                                      </p:cBhvr>
                                      <p:to>
                                        <p:strVal val="visible"/>
                                      </p:to>
                                    </p:set>
                                    <p:animEffect transition="in" filter="strips(upRight)">
                                      <p:cBhvr>
                                        <p:cTn id="39" dur="1000"/>
                                        <p:tgtEl>
                                          <p:spTgt spid="2059"/>
                                        </p:tgtEl>
                                      </p:cBhvr>
                                    </p:animEffect>
                                  </p:childTnLst>
                                </p:cTn>
                              </p:par>
                              <p:par>
                                <p:cTn id="40" presetID="18" presetClass="entr" presetSubtype="3" fill="hold" grpId="0" nodeType="withEffect">
                                  <p:stCondLst>
                                    <p:cond delay="0"/>
                                  </p:stCondLst>
                                  <p:childTnLst>
                                    <p:set>
                                      <p:cBhvr>
                                        <p:cTn id="41" dur="1" fill="hold">
                                          <p:stCondLst>
                                            <p:cond delay="0"/>
                                          </p:stCondLst>
                                        </p:cTn>
                                        <p:tgtEl>
                                          <p:spTgt spid="2060"/>
                                        </p:tgtEl>
                                        <p:attrNameLst>
                                          <p:attrName>style.visibility</p:attrName>
                                        </p:attrNameLst>
                                      </p:cBhvr>
                                      <p:to>
                                        <p:strVal val="visible"/>
                                      </p:to>
                                    </p:set>
                                    <p:animEffect transition="in" filter="strips(upRight)">
                                      <p:cBhvr>
                                        <p:cTn id="42" dur="1000"/>
                                        <p:tgtEl>
                                          <p:spTgt spid="2060"/>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3" fill="hold" grpId="0" nodeType="clickEffect">
                                  <p:stCondLst>
                                    <p:cond delay="0"/>
                                  </p:stCondLst>
                                  <p:childTnLst>
                                    <p:set>
                                      <p:cBhvr>
                                        <p:cTn id="46" dur="1" fill="hold">
                                          <p:stCondLst>
                                            <p:cond delay="0"/>
                                          </p:stCondLst>
                                        </p:cTn>
                                        <p:tgtEl>
                                          <p:spTgt spid="2061"/>
                                        </p:tgtEl>
                                        <p:attrNameLst>
                                          <p:attrName>style.visibility</p:attrName>
                                        </p:attrNameLst>
                                      </p:cBhvr>
                                      <p:to>
                                        <p:strVal val="visible"/>
                                      </p:to>
                                    </p:set>
                                    <p:animEffect transition="in" filter="strips(upRight)">
                                      <p:cBhvr>
                                        <p:cTn id="47" dur="1000"/>
                                        <p:tgtEl>
                                          <p:spTgt spid="2061"/>
                                        </p:tgtEl>
                                      </p:cBhvr>
                                    </p:animEffect>
                                  </p:childTnLst>
                                </p:cTn>
                              </p:par>
                              <p:par>
                                <p:cTn id="48" presetID="18" presetClass="entr" presetSubtype="3" fill="hold" grpId="0" nodeType="withEffect">
                                  <p:stCondLst>
                                    <p:cond delay="0"/>
                                  </p:stCondLst>
                                  <p:childTnLst>
                                    <p:set>
                                      <p:cBhvr>
                                        <p:cTn id="49" dur="1" fill="hold">
                                          <p:stCondLst>
                                            <p:cond delay="0"/>
                                          </p:stCondLst>
                                        </p:cTn>
                                        <p:tgtEl>
                                          <p:spTgt spid="2062"/>
                                        </p:tgtEl>
                                        <p:attrNameLst>
                                          <p:attrName>style.visibility</p:attrName>
                                        </p:attrNameLst>
                                      </p:cBhvr>
                                      <p:to>
                                        <p:strVal val="visible"/>
                                      </p:to>
                                    </p:set>
                                    <p:animEffect transition="in" filter="strips(upRight)">
                                      <p:cBhvr>
                                        <p:cTn id="50" dur="1000"/>
                                        <p:tgtEl>
                                          <p:spTgt spid="2062"/>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3"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strips(upRight)">
                                      <p:cBhvr>
                                        <p:cTn id="5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P spid="2054" grpId="0"/>
      <p:bldP spid="2055" grpId="0"/>
      <p:bldP spid="2056" grpId="0"/>
      <p:bldP spid="2057" grpId="0"/>
      <p:bldP spid="2058" grpId="0"/>
      <p:bldP spid="2059" grpId="0"/>
      <p:bldP spid="2060" grpId="0"/>
      <p:bldP spid="2061" grpId="0"/>
      <p:bldP spid="206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r>
              <a:rPr lang="en-US" b="1" dirty="0" err="1" smtClean="0"/>
              <a:t>Tujuan</a:t>
            </a:r>
            <a:r>
              <a:rPr lang="en-US" b="1" dirty="0" smtClean="0"/>
              <a:t> </a:t>
            </a:r>
            <a:r>
              <a:rPr lang="en-US" b="1" dirty="0" err="1" smtClean="0"/>
              <a:t>perusahaan</a:t>
            </a:r>
            <a:r>
              <a:rPr lang="en-US" b="1" dirty="0" smtClean="0"/>
              <a:t> </a:t>
            </a:r>
            <a:r>
              <a:rPr lang="en-US" b="1" dirty="0" err="1" smtClean="0"/>
              <a:t>ada</a:t>
            </a:r>
            <a:r>
              <a:rPr lang="en-US" b="1" dirty="0" smtClean="0"/>
              <a:t> 3 </a:t>
            </a:r>
            <a:r>
              <a:rPr lang="en-US" b="1" dirty="0" err="1" smtClean="0"/>
              <a:t>macam</a:t>
            </a:r>
            <a:r>
              <a:rPr lang="en-US" dirty="0" smtClean="0"/>
              <a:t> : </a:t>
            </a:r>
          </a:p>
          <a:p>
            <a:pPr>
              <a:buNone/>
            </a:pPr>
            <a:r>
              <a:rPr lang="en-US" dirty="0" smtClean="0"/>
              <a:t>1.  </a:t>
            </a:r>
            <a:r>
              <a:rPr lang="en-US" dirty="0" err="1" smtClean="0"/>
              <a:t>Mencapai</a:t>
            </a:r>
            <a:r>
              <a:rPr lang="en-US" dirty="0" smtClean="0"/>
              <a:t>  </a:t>
            </a:r>
            <a:r>
              <a:rPr lang="en-US" dirty="0" err="1" smtClean="0"/>
              <a:t>atau</a:t>
            </a:r>
            <a:r>
              <a:rPr lang="en-US" dirty="0" smtClean="0"/>
              <a:t>  </a:t>
            </a:r>
            <a:r>
              <a:rPr lang="en-US" dirty="0" err="1" smtClean="0"/>
              <a:t>memperoleh</a:t>
            </a:r>
            <a:r>
              <a:rPr lang="en-US" dirty="0" smtClean="0"/>
              <a:t>  </a:t>
            </a:r>
            <a:r>
              <a:rPr lang="en-US" dirty="0" err="1" smtClean="0"/>
              <a:t>laba</a:t>
            </a:r>
            <a:r>
              <a:rPr lang="en-US" dirty="0" smtClean="0"/>
              <a:t>   </a:t>
            </a:r>
          </a:p>
          <a:p>
            <a:pPr>
              <a:buNone/>
            </a:pPr>
            <a:r>
              <a:rPr lang="en-US" dirty="0" smtClean="0"/>
              <a:t>     </a:t>
            </a:r>
            <a:r>
              <a:rPr lang="en-US" dirty="0" err="1" smtClean="0"/>
              <a:t>maksimal</a:t>
            </a:r>
            <a:r>
              <a:rPr lang="en-US" dirty="0" smtClean="0"/>
              <a:t>  </a:t>
            </a:r>
            <a:r>
              <a:rPr lang="en-US" dirty="0" err="1" smtClean="0"/>
              <a:t>atau</a:t>
            </a:r>
            <a:r>
              <a:rPr lang="en-US" dirty="0" smtClean="0"/>
              <a:t>  </a:t>
            </a:r>
            <a:r>
              <a:rPr lang="en-US" dirty="0" err="1" smtClean="0"/>
              <a:t>kemakmuran</a:t>
            </a:r>
            <a:r>
              <a:rPr lang="en-US" dirty="0" smtClean="0"/>
              <a:t>  </a:t>
            </a:r>
            <a:r>
              <a:rPr lang="en-US" dirty="0" err="1" smtClean="0"/>
              <a:t>pemilik</a:t>
            </a:r>
            <a:r>
              <a:rPr lang="en-US" dirty="0" smtClean="0"/>
              <a:t> </a:t>
            </a:r>
            <a:br>
              <a:rPr lang="en-US" dirty="0" smtClean="0"/>
            </a:br>
            <a:r>
              <a:rPr lang="en-US" dirty="0" smtClean="0"/>
              <a:t>   </a:t>
            </a:r>
            <a:r>
              <a:rPr lang="en-US" dirty="0" err="1" smtClean="0"/>
              <a:t>perusahaan</a:t>
            </a:r>
            <a:r>
              <a:rPr lang="en-US" dirty="0" smtClean="0"/>
              <a:t> </a:t>
            </a:r>
          </a:p>
          <a:p>
            <a:pPr>
              <a:buNone/>
            </a:pPr>
            <a:r>
              <a:rPr lang="en-US" dirty="0" smtClean="0"/>
              <a:t>2.  </a:t>
            </a:r>
            <a:r>
              <a:rPr lang="en-US" dirty="0" err="1" smtClean="0"/>
              <a:t>Menjaga</a:t>
            </a:r>
            <a:r>
              <a:rPr lang="en-US" dirty="0" smtClean="0"/>
              <a:t> </a:t>
            </a:r>
            <a:r>
              <a:rPr lang="en-US" dirty="0" err="1" smtClean="0"/>
              <a:t>kelangsungan</a:t>
            </a:r>
            <a:r>
              <a:rPr lang="en-US" dirty="0" smtClean="0"/>
              <a:t> </a:t>
            </a:r>
            <a:r>
              <a:rPr lang="en-US" dirty="0" err="1" smtClean="0"/>
              <a:t>hidup</a:t>
            </a:r>
            <a:r>
              <a:rPr lang="en-US" dirty="0" smtClean="0"/>
              <a:t> </a:t>
            </a:r>
            <a:r>
              <a:rPr lang="en-US" dirty="0" err="1" smtClean="0"/>
              <a:t>perusahaan</a:t>
            </a:r>
            <a:endParaRPr lang="en-US" dirty="0" smtClean="0"/>
          </a:p>
          <a:p>
            <a:pPr>
              <a:buNone/>
            </a:pPr>
            <a:r>
              <a:rPr lang="en-US" dirty="0" smtClean="0"/>
              <a:t>     ( going concern ) </a:t>
            </a:r>
          </a:p>
          <a:p>
            <a:pPr>
              <a:buNone/>
            </a:pPr>
            <a:r>
              <a:rPr lang="en-US" dirty="0" smtClean="0"/>
              <a:t>3.  </a:t>
            </a:r>
            <a:r>
              <a:rPr lang="en-US" dirty="0" err="1" smtClean="0"/>
              <a:t>Mencapai</a:t>
            </a:r>
            <a:r>
              <a:rPr lang="en-US" dirty="0" smtClean="0"/>
              <a:t> </a:t>
            </a:r>
            <a:r>
              <a:rPr lang="en-US" dirty="0" err="1" smtClean="0"/>
              <a:t>kesejahteraan</a:t>
            </a:r>
            <a:r>
              <a:rPr lang="en-US" dirty="0" smtClean="0"/>
              <a:t> </a:t>
            </a:r>
            <a:r>
              <a:rPr lang="en-US" dirty="0" err="1" smtClean="0"/>
              <a:t>masyarakat</a:t>
            </a:r>
            <a:r>
              <a:rPr lang="en-US" dirty="0" smtClean="0"/>
              <a:t> </a:t>
            </a:r>
          </a:p>
          <a:p>
            <a:pPr>
              <a:buNone/>
            </a:pPr>
            <a:r>
              <a:rPr lang="en-US" dirty="0" smtClean="0"/>
              <a:t>     </a:t>
            </a:r>
            <a:r>
              <a:rPr lang="en-US" dirty="0" err="1" smtClean="0"/>
              <a:t>sebagai</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sosial</a:t>
            </a:r>
            <a:r>
              <a:rPr lang="en-US" dirty="0" smtClean="0"/>
              <a:t> </a:t>
            </a:r>
            <a:r>
              <a:rPr lang="en-US" dirty="0" err="1" smtClean="0"/>
              <a:t>perusahaan</a:t>
            </a:r>
            <a:r>
              <a:rPr lang="en-US" dirty="0" smtClean="0"/>
              <a: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81000" y="1066800"/>
            <a:ext cx="6705600" cy="366713"/>
          </a:xfrm>
          <a:prstGeom prst="rect">
            <a:avLst/>
          </a:prstGeom>
          <a:noFill/>
          <a:ln w="9525">
            <a:noFill/>
            <a:miter lim="800000"/>
            <a:headEnd/>
            <a:tailEnd/>
          </a:ln>
          <a:effectLst/>
        </p:spPr>
        <p:txBody>
          <a:bodyPr>
            <a:spAutoFit/>
          </a:bodyPr>
          <a:lstStyle/>
          <a:p>
            <a:pPr>
              <a:spcBef>
                <a:spcPct val="50000"/>
              </a:spcBef>
            </a:pPr>
            <a:r>
              <a:rPr lang="en-US" b="1" baseline="0" dirty="0"/>
              <a:t>DIVIDEND  VS  LABA DITAHAN (REINVESTASI)</a:t>
            </a:r>
          </a:p>
        </p:txBody>
      </p:sp>
      <p:sp>
        <p:nvSpPr>
          <p:cNvPr id="17411" name="Text Box 3"/>
          <p:cNvSpPr txBox="1">
            <a:spLocks noChangeArrowheads="1"/>
          </p:cNvSpPr>
          <p:nvPr/>
        </p:nvSpPr>
        <p:spPr bwMode="auto">
          <a:xfrm>
            <a:off x="381000" y="1538288"/>
            <a:ext cx="8382000" cy="641350"/>
          </a:xfrm>
          <a:prstGeom prst="rect">
            <a:avLst/>
          </a:prstGeom>
          <a:noFill/>
          <a:ln w="9525">
            <a:noFill/>
            <a:miter lim="800000"/>
            <a:headEnd/>
            <a:tailEnd/>
          </a:ln>
          <a:effectLst/>
        </p:spPr>
        <p:txBody>
          <a:bodyPr>
            <a:spAutoFit/>
          </a:bodyPr>
          <a:lstStyle/>
          <a:p>
            <a:pPr>
              <a:spcBef>
                <a:spcPct val="50000"/>
              </a:spcBef>
            </a:pPr>
            <a:r>
              <a:rPr lang="en-US" b="1" baseline="0" dirty="0"/>
              <a:t>Capital Gain Tax </a:t>
            </a:r>
            <a:r>
              <a:rPr lang="en-US" b="1" baseline="0" dirty="0" err="1"/>
              <a:t>dikenakan</a:t>
            </a:r>
            <a:r>
              <a:rPr lang="en-US" b="1" baseline="0" dirty="0"/>
              <a:t> </a:t>
            </a:r>
            <a:r>
              <a:rPr lang="en-US" b="1" baseline="0" dirty="0" err="1"/>
              <a:t>ketika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menjual</a:t>
            </a:r>
            <a:r>
              <a:rPr lang="en-US" b="1" baseline="0" dirty="0"/>
              <a:t> </a:t>
            </a:r>
            <a:r>
              <a:rPr lang="en-US" b="1" baseline="0" dirty="0" err="1"/>
              <a:t>sahamnya</a:t>
            </a:r>
            <a:r>
              <a:rPr lang="en-US" b="1" baseline="0" dirty="0"/>
              <a:t> </a:t>
            </a:r>
            <a:r>
              <a:rPr lang="en-US" b="1" baseline="0" dirty="0" err="1"/>
              <a:t>dan</a:t>
            </a:r>
            <a:r>
              <a:rPr lang="en-US" b="1" baseline="0" dirty="0"/>
              <a:t> </a:t>
            </a:r>
            <a:r>
              <a:rPr lang="en-US" b="1" baseline="0" dirty="0" err="1"/>
              <a:t>mendapatkan</a:t>
            </a:r>
            <a:r>
              <a:rPr lang="en-US" b="1" baseline="0" dirty="0"/>
              <a:t> </a:t>
            </a:r>
            <a:r>
              <a:rPr lang="en-US" b="1" baseline="0" dirty="0" err="1"/>
              <a:t>keuntungan</a:t>
            </a:r>
            <a:r>
              <a:rPr lang="en-US" b="1" baseline="0" dirty="0"/>
              <a:t> </a:t>
            </a:r>
            <a:r>
              <a:rPr lang="en-US" b="1" baseline="0" dirty="0" err="1"/>
              <a:t>berupa</a:t>
            </a:r>
            <a:r>
              <a:rPr lang="en-US" b="1" baseline="0" dirty="0"/>
              <a:t> capital gain </a:t>
            </a:r>
            <a:r>
              <a:rPr lang="en-US" b="1" baseline="0" dirty="0" err="1"/>
              <a:t>atau</a:t>
            </a:r>
            <a:r>
              <a:rPr lang="en-US" b="1" baseline="0" dirty="0"/>
              <a:t>  (P</a:t>
            </a:r>
            <a:r>
              <a:rPr lang="en-US" b="1" dirty="0"/>
              <a:t>t</a:t>
            </a:r>
            <a:r>
              <a:rPr lang="en-US" b="1" baseline="0" dirty="0"/>
              <a:t> – P</a:t>
            </a:r>
            <a:r>
              <a:rPr lang="en-US" b="1" dirty="0"/>
              <a:t>t-1</a:t>
            </a:r>
            <a:r>
              <a:rPr lang="en-US" b="1" baseline="0" dirty="0"/>
              <a:t> ) &gt; 0</a:t>
            </a:r>
          </a:p>
        </p:txBody>
      </p:sp>
      <p:sp>
        <p:nvSpPr>
          <p:cNvPr id="17412" name="Text Box 4"/>
          <p:cNvSpPr txBox="1">
            <a:spLocks noChangeArrowheads="1"/>
          </p:cNvSpPr>
          <p:nvPr/>
        </p:nvSpPr>
        <p:spPr bwMode="auto">
          <a:xfrm>
            <a:off x="381000" y="2330450"/>
            <a:ext cx="8382000" cy="369332"/>
          </a:xfrm>
          <a:prstGeom prst="rect">
            <a:avLst/>
          </a:prstGeom>
          <a:noFill/>
          <a:ln w="9525">
            <a:noFill/>
            <a:miter lim="800000"/>
            <a:headEnd/>
            <a:tailEnd/>
          </a:ln>
          <a:effectLst/>
        </p:spPr>
        <p:txBody>
          <a:bodyPr>
            <a:spAutoFit/>
          </a:bodyPr>
          <a:lstStyle/>
          <a:p>
            <a:pPr>
              <a:spcBef>
                <a:spcPct val="50000"/>
              </a:spcBef>
            </a:pPr>
            <a:r>
              <a:rPr lang="en-US" b="1" baseline="0" dirty="0"/>
              <a:t>Capital Gain Tax </a:t>
            </a:r>
            <a:r>
              <a:rPr lang="en-US" b="1" baseline="0" dirty="0" err="1"/>
              <a:t>bisa</a:t>
            </a:r>
            <a:r>
              <a:rPr lang="en-US" b="1" baseline="0" dirty="0"/>
              <a:t> </a:t>
            </a:r>
            <a:r>
              <a:rPr lang="en-US" b="1" baseline="0" dirty="0" err="1"/>
              <a:t>lebih</a:t>
            </a:r>
            <a:r>
              <a:rPr lang="en-US" b="1" baseline="0" dirty="0"/>
              <a:t> </a:t>
            </a:r>
            <a:r>
              <a:rPr lang="en-US" b="1" baseline="0" dirty="0" err="1"/>
              <a:t>rendah</a:t>
            </a:r>
            <a:r>
              <a:rPr lang="en-US" b="1" baseline="0" dirty="0"/>
              <a:t>, </a:t>
            </a:r>
            <a:r>
              <a:rPr lang="en-US" b="1" baseline="0" dirty="0" err="1"/>
              <a:t>lebih</a:t>
            </a:r>
            <a:r>
              <a:rPr lang="en-US" b="1" baseline="0" dirty="0"/>
              <a:t> </a:t>
            </a:r>
            <a:r>
              <a:rPr lang="en-US" b="1" baseline="0" dirty="0" err="1"/>
              <a:t>kecil</a:t>
            </a:r>
            <a:r>
              <a:rPr lang="en-US" b="1" baseline="0" dirty="0"/>
              <a:t> </a:t>
            </a:r>
            <a:r>
              <a:rPr lang="en-US" b="1" baseline="0" dirty="0" err="1"/>
              <a:t>atau</a:t>
            </a:r>
            <a:r>
              <a:rPr lang="en-US" b="1" baseline="0" dirty="0"/>
              <a:t>  </a:t>
            </a:r>
            <a:r>
              <a:rPr lang="en-US" b="1" baseline="0" dirty="0" err="1"/>
              <a:t>sama</a:t>
            </a:r>
            <a:r>
              <a:rPr lang="en-US" b="1" baseline="0" dirty="0"/>
              <a:t> </a:t>
            </a:r>
            <a:r>
              <a:rPr lang="en-US" b="1" baseline="0" dirty="0" err="1"/>
              <a:t>dengan</a:t>
            </a:r>
            <a:r>
              <a:rPr lang="en-US" b="1" baseline="0" dirty="0"/>
              <a:t> </a:t>
            </a:r>
            <a:r>
              <a:rPr lang="en-US" b="1" baseline="0" dirty="0" err="1"/>
              <a:t>Dividen</a:t>
            </a:r>
            <a:r>
              <a:rPr lang="en-US" b="1" baseline="0" dirty="0"/>
              <a:t> Tax Rate. </a:t>
            </a:r>
          </a:p>
        </p:txBody>
      </p:sp>
      <p:sp>
        <p:nvSpPr>
          <p:cNvPr id="17413" name="Text Box 5"/>
          <p:cNvSpPr txBox="1">
            <a:spLocks noChangeArrowheads="1"/>
          </p:cNvSpPr>
          <p:nvPr/>
        </p:nvSpPr>
        <p:spPr bwMode="auto">
          <a:xfrm>
            <a:off x="381000" y="3048000"/>
            <a:ext cx="8382000" cy="1477328"/>
          </a:xfrm>
          <a:prstGeom prst="rect">
            <a:avLst/>
          </a:prstGeom>
          <a:noFill/>
          <a:ln w="9525">
            <a:noFill/>
            <a:miter lim="800000"/>
            <a:headEnd/>
            <a:tailEnd/>
          </a:ln>
          <a:effectLst/>
        </p:spPr>
        <p:txBody>
          <a:bodyPr>
            <a:spAutoFit/>
          </a:bodyPr>
          <a:lstStyle/>
          <a:p>
            <a:pPr algn="just">
              <a:spcBef>
                <a:spcPct val="50000"/>
              </a:spcBef>
            </a:pPr>
            <a:r>
              <a:rPr lang="en-US" b="1" baseline="0" dirty="0" err="1"/>
              <a:t>Berdasarkan</a:t>
            </a:r>
            <a:r>
              <a:rPr lang="en-US" b="1" baseline="0" dirty="0"/>
              <a:t> </a:t>
            </a:r>
            <a:r>
              <a:rPr lang="en-US" b="1" baseline="0" dirty="0" err="1"/>
              <a:t>perbedaan</a:t>
            </a:r>
            <a:r>
              <a:rPr lang="en-US" b="1" baseline="0" dirty="0"/>
              <a:t> </a:t>
            </a:r>
            <a:r>
              <a:rPr lang="en-US" b="1" baseline="0" dirty="0" err="1"/>
              <a:t>antara</a:t>
            </a:r>
            <a:r>
              <a:rPr lang="en-US" b="1" baseline="0" dirty="0"/>
              <a:t>  Capital Gain Tax Rate </a:t>
            </a:r>
            <a:r>
              <a:rPr lang="en-US" b="1" baseline="0" dirty="0" err="1"/>
              <a:t>dan</a:t>
            </a:r>
            <a:r>
              <a:rPr lang="en-US" b="1" baseline="0" dirty="0"/>
              <a:t> Dividend Tax Rate </a:t>
            </a:r>
            <a:r>
              <a:rPr lang="en-US" b="1" baseline="0" dirty="0" err="1"/>
              <a:t>inilah</a:t>
            </a:r>
            <a:r>
              <a:rPr lang="en-US" b="1" baseline="0" dirty="0"/>
              <a:t> yang </a:t>
            </a:r>
            <a:r>
              <a:rPr lang="en-US" b="1" baseline="0" dirty="0" err="1"/>
              <a:t>mendorong</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menentukan</a:t>
            </a:r>
            <a:r>
              <a:rPr lang="en-US" b="1" baseline="0" dirty="0"/>
              <a:t> </a:t>
            </a:r>
            <a:r>
              <a:rPr lang="en-US" b="1" baseline="0" dirty="0" err="1"/>
              <a:t>pilihan</a:t>
            </a:r>
            <a:r>
              <a:rPr lang="en-US" b="1" baseline="0" dirty="0"/>
              <a:t> </a:t>
            </a:r>
            <a:r>
              <a:rPr lang="en-US" b="1" baseline="0" dirty="0" err="1"/>
              <a:t>apakah</a:t>
            </a:r>
            <a:r>
              <a:rPr lang="en-US" b="1" baseline="0" dirty="0"/>
              <a:t> </a:t>
            </a:r>
            <a:r>
              <a:rPr lang="en-US" b="1" baseline="0" dirty="0" err="1"/>
              <a:t>pemegang</a:t>
            </a:r>
            <a:r>
              <a:rPr lang="en-US" b="1" baseline="0" dirty="0"/>
              <a:t> </a:t>
            </a:r>
            <a:r>
              <a:rPr lang="en-US" b="1" baseline="0" dirty="0" err="1"/>
              <a:t>saham</a:t>
            </a:r>
            <a:r>
              <a:rPr lang="en-US" b="1" baseline="0" dirty="0"/>
              <a:t> (investor) </a:t>
            </a:r>
            <a:r>
              <a:rPr lang="en-US" b="1" baseline="0" dirty="0" err="1"/>
              <a:t>menerima</a:t>
            </a:r>
            <a:r>
              <a:rPr lang="en-US" b="1" baseline="0" dirty="0"/>
              <a:t> </a:t>
            </a:r>
            <a:r>
              <a:rPr lang="en-US" b="1" baseline="0" dirty="0" err="1"/>
              <a:t>pembayaran</a:t>
            </a:r>
            <a:r>
              <a:rPr lang="en-US" b="1" baseline="0" dirty="0"/>
              <a:t> dividend </a:t>
            </a:r>
            <a:r>
              <a:rPr lang="en-US" b="1" baseline="0" dirty="0" err="1"/>
              <a:t>atau</a:t>
            </a:r>
            <a:r>
              <a:rPr lang="en-US" b="1" baseline="0" dirty="0"/>
              <a:t> </a:t>
            </a:r>
            <a:r>
              <a:rPr lang="en-US" b="1" baseline="0" dirty="0" err="1"/>
              <a:t>tidak</a:t>
            </a:r>
            <a:r>
              <a:rPr lang="en-US" b="1" baseline="0" dirty="0"/>
              <a:t> </a:t>
            </a:r>
            <a:r>
              <a:rPr lang="en-US" b="1" baseline="0" dirty="0" err="1"/>
              <a:t>menerima</a:t>
            </a:r>
            <a:r>
              <a:rPr lang="en-US" b="1" baseline="0" dirty="0"/>
              <a:t> </a:t>
            </a:r>
            <a:r>
              <a:rPr lang="en-US" b="1" baseline="0" dirty="0" err="1"/>
              <a:t>pembayaran</a:t>
            </a:r>
            <a:r>
              <a:rPr lang="en-US" b="1" baseline="0" dirty="0"/>
              <a:t> dividend (yang </a:t>
            </a:r>
            <a:r>
              <a:rPr lang="en-US" b="1" baseline="0" dirty="0" err="1"/>
              <a:t>berarti</a:t>
            </a:r>
            <a:r>
              <a:rPr lang="en-US" b="1" baseline="0" dirty="0"/>
              <a:t> </a:t>
            </a:r>
            <a:r>
              <a:rPr lang="en-US" b="1" baseline="0" dirty="0" err="1"/>
              <a:t>diinvestasikan</a:t>
            </a:r>
            <a:r>
              <a:rPr lang="en-US" b="1" baseline="0" dirty="0"/>
              <a:t> </a:t>
            </a:r>
            <a:r>
              <a:rPr lang="en-US" b="1" baseline="0" dirty="0" err="1"/>
              <a:t>kembali</a:t>
            </a:r>
            <a:r>
              <a:rPr lang="en-US" b="1" baseline="0" dirty="0"/>
              <a:t> </a:t>
            </a:r>
            <a:r>
              <a:rPr lang="en-US" b="1" baseline="0" dirty="0" err="1"/>
              <a:t>dengan</a:t>
            </a:r>
            <a:r>
              <a:rPr lang="en-US" b="1" baseline="0" dirty="0"/>
              <a:t> </a:t>
            </a:r>
            <a:r>
              <a:rPr lang="en-US" b="1" baseline="0" dirty="0" err="1"/>
              <a:t>harapan</a:t>
            </a:r>
            <a:r>
              <a:rPr lang="en-US" b="1" baseline="0" dirty="0"/>
              <a:t> capital gain yang </a:t>
            </a:r>
            <a:r>
              <a:rPr lang="en-US" b="1" baseline="0" dirty="0" err="1"/>
              <a:t>akan</a:t>
            </a:r>
            <a:r>
              <a:rPr lang="en-US" b="1" baseline="0" dirty="0"/>
              <a:t> </a:t>
            </a:r>
            <a:r>
              <a:rPr lang="en-US" b="1" baseline="0" dirty="0" err="1"/>
              <a:t>diterima</a:t>
            </a:r>
            <a:r>
              <a:rPr lang="en-US" b="1" baseline="0" dirty="0"/>
              <a:t> </a:t>
            </a:r>
            <a:r>
              <a:rPr lang="en-US" b="1" baseline="0" dirty="0" err="1"/>
              <a:t>dimasa</a:t>
            </a:r>
            <a:r>
              <a:rPr lang="en-US" b="1" baseline="0" dirty="0"/>
              <a:t> </a:t>
            </a:r>
            <a:r>
              <a:rPr lang="en-US" b="1" baseline="0" dirty="0" err="1"/>
              <a:t>mendatang</a:t>
            </a:r>
            <a:r>
              <a:rPr lang="en-US" b="1" baseline="0" dirty="0"/>
              <a:t> </a:t>
            </a:r>
            <a:r>
              <a:rPr lang="en-US" b="1" baseline="0" dirty="0" err="1"/>
              <a:t>lebih</a:t>
            </a:r>
            <a:r>
              <a:rPr lang="en-US" b="1" baseline="0" dirty="0"/>
              <a:t> </a:t>
            </a:r>
            <a:r>
              <a:rPr lang="en-US" b="1" baseline="0" dirty="0" err="1"/>
              <a:t>meningkat</a:t>
            </a:r>
            <a:r>
              <a:rPr lang="en-US" b="1" baseline="0" dirty="0"/>
              <a:t>).</a:t>
            </a:r>
          </a:p>
        </p:txBody>
      </p:sp>
      <p:sp>
        <p:nvSpPr>
          <p:cNvPr id="17414" name="Text Box 6"/>
          <p:cNvSpPr txBox="1">
            <a:spLocks noChangeArrowheads="1"/>
          </p:cNvSpPr>
          <p:nvPr/>
        </p:nvSpPr>
        <p:spPr bwMode="auto">
          <a:xfrm>
            <a:off x="381000" y="5011738"/>
            <a:ext cx="8382000" cy="915987"/>
          </a:xfrm>
          <a:prstGeom prst="rect">
            <a:avLst/>
          </a:prstGeom>
          <a:noFill/>
          <a:ln w="9525">
            <a:noFill/>
            <a:miter lim="800000"/>
            <a:headEnd/>
            <a:tailEnd/>
          </a:ln>
          <a:effectLst/>
        </p:spPr>
        <p:txBody>
          <a:bodyPr>
            <a:spAutoFit/>
          </a:bodyPr>
          <a:lstStyle/>
          <a:p>
            <a:pPr algn="just">
              <a:spcBef>
                <a:spcPct val="50000"/>
              </a:spcBef>
            </a:pPr>
            <a:r>
              <a:rPr lang="en-US" b="1" baseline="0" dirty="0" err="1"/>
              <a:t>Pada</a:t>
            </a:r>
            <a:r>
              <a:rPr lang="en-US" b="1" baseline="0" dirty="0"/>
              <a:t> </a:t>
            </a:r>
            <a:r>
              <a:rPr lang="en-US" b="1" baseline="0" dirty="0" err="1"/>
              <a:t>kondisi</a:t>
            </a:r>
            <a:r>
              <a:rPr lang="en-US" b="1" baseline="0" dirty="0"/>
              <a:t> </a:t>
            </a:r>
            <a:r>
              <a:rPr lang="en-US" b="1" baseline="0" dirty="0" err="1"/>
              <a:t>mana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lebih</a:t>
            </a:r>
            <a:r>
              <a:rPr lang="en-US" b="1" baseline="0" dirty="0"/>
              <a:t> </a:t>
            </a:r>
            <a:r>
              <a:rPr lang="en-US" b="1" baseline="0" dirty="0" err="1"/>
              <a:t>memilih</a:t>
            </a:r>
            <a:r>
              <a:rPr lang="en-US" b="1" baseline="0" dirty="0"/>
              <a:t> </a:t>
            </a:r>
            <a:r>
              <a:rPr lang="en-US" b="1" baseline="0" dirty="0" err="1"/>
              <a:t>menerima</a:t>
            </a:r>
            <a:r>
              <a:rPr lang="en-US" b="1" baseline="0" dirty="0"/>
              <a:t> </a:t>
            </a:r>
            <a:r>
              <a:rPr lang="en-US" b="1" baseline="0" dirty="0" err="1"/>
              <a:t>pembayaran</a:t>
            </a:r>
            <a:r>
              <a:rPr lang="en-US" b="1" baseline="0" dirty="0"/>
              <a:t> dividend  </a:t>
            </a:r>
            <a:r>
              <a:rPr lang="en-US" b="1" baseline="0" dirty="0" err="1"/>
              <a:t>dan</a:t>
            </a:r>
            <a:r>
              <a:rPr lang="en-US" b="1" baseline="0" dirty="0"/>
              <a:t> </a:t>
            </a:r>
            <a:r>
              <a:rPr lang="en-US" b="1" baseline="0" dirty="0" err="1"/>
              <a:t>pada</a:t>
            </a:r>
            <a:r>
              <a:rPr lang="en-US" b="1" baseline="0" dirty="0"/>
              <a:t> </a:t>
            </a:r>
            <a:r>
              <a:rPr lang="en-US" b="1" baseline="0" dirty="0" err="1"/>
              <a:t>kondisi</a:t>
            </a:r>
            <a:r>
              <a:rPr lang="en-US" b="1" baseline="0" dirty="0"/>
              <a:t> </a:t>
            </a:r>
            <a:r>
              <a:rPr lang="en-US" b="1" baseline="0" dirty="0" err="1"/>
              <a:t>mana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lebih</a:t>
            </a:r>
            <a:r>
              <a:rPr lang="en-US" b="1" baseline="0" dirty="0"/>
              <a:t> </a:t>
            </a:r>
            <a:r>
              <a:rPr lang="en-US" b="1" baseline="0" dirty="0" err="1"/>
              <a:t>memilih</a:t>
            </a:r>
            <a:r>
              <a:rPr lang="en-US" b="1" baseline="0" dirty="0"/>
              <a:t> </a:t>
            </a:r>
            <a:r>
              <a:rPr lang="en-US" b="1" baseline="0" dirty="0" err="1"/>
              <a:t>tidak</a:t>
            </a:r>
            <a:r>
              <a:rPr lang="en-US" b="1" baseline="0" dirty="0"/>
              <a:t> </a:t>
            </a:r>
            <a:r>
              <a:rPr lang="en-US" b="1" baseline="0" dirty="0" err="1"/>
              <a:t>menerima</a:t>
            </a:r>
            <a:r>
              <a:rPr lang="en-US" b="1" baseline="0" dirty="0"/>
              <a:t> </a:t>
            </a:r>
            <a:r>
              <a:rPr lang="en-US" b="1" baseline="0" dirty="0" err="1"/>
              <a:t>pembayaran</a:t>
            </a:r>
            <a:r>
              <a:rPr lang="en-US" b="1" baseline="0" dirty="0"/>
              <a:t> dividend  </a:t>
            </a:r>
            <a:r>
              <a:rPr lang="en-US" b="1" baseline="0" dirty="0" err="1"/>
              <a:t>dengan</a:t>
            </a:r>
            <a:r>
              <a:rPr lang="en-US" b="1" baseline="0" dirty="0"/>
              <a:t> </a:t>
            </a:r>
            <a:r>
              <a:rPr lang="en-US" b="1" baseline="0" dirty="0" err="1"/>
              <a:t>kata</a:t>
            </a:r>
            <a:r>
              <a:rPr lang="en-US" b="1" baseline="0" dirty="0"/>
              <a:t> lain </a:t>
            </a:r>
            <a:r>
              <a:rPr lang="en-US" b="1" baseline="0" dirty="0" err="1"/>
              <a:t>diinvestasikan</a:t>
            </a:r>
            <a:r>
              <a:rPr lang="en-US" b="1" baseline="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strips(upRight)">
                                      <p:cBhvr>
                                        <p:cTn id="7" dur="1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 calcmode="lin" valueType="num">
                                      <p:cBhvr additive="base">
                                        <p:cTn id="12" dur="1000" fill="hold"/>
                                        <p:tgtEl>
                                          <p:spTgt spid="17411"/>
                                        </p:tgtEl>
                                        <p:attrNameLst>
                                          <p:attrName>ppt_x</p:attrName>
                                        </p:attrNameLst>
                                      </p:cBhvr>
                                      <p:tavLst>
                                        <p:tav tm="0">
                                          <p:val>
                                            <p:strVal val="#ppt_x"/>
                                          </p:val>
                                        </p:tav>
                                        <p:tav tm="100000">
                                          <p:val>
                                            <p:strVal val="#ppt_x"/>
                                          </p:val>
                                        </p:tav>
                                      </p:tavLst>
                                    </p:anim>
                                    <p:anim calcmode="lin" valueType="num">
                                      <p:cBhvr additive="base">
                                        <p:cTn id="13" dur="10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7412"/>
                                        </p:tgtEl>
                                        <p:attrNameLst>
                                          <p:attrName>style.visibility</p:attrName>
                                        </p:attrNameLst>
                                      </p:cBhvr>
                                      <p:to>
                                        <p:strVal val="visible"/>
                                      </p:to>
                                    </p:set>
                                    <p:anim calcmode="lin" valueType="num">
                                      <p:cBhvr additive="base">
                                        <p:cTn id="18" dur="1000" fill="hold"/>
                                        <p:tgtEl>
                                          <p:spTgt spid="17412"/>
                                        </p:tgtEl>
                                        <p:attrNameLst>
                                          <p:attrName>ppt_x</p:attrName>
                                        </p:attrNameLst>
                                      </p:cBhvr>
                                      <p:tavLst>
                                        <p:tav tm="0">
                                          <p:val>
                                            <p:strVal val="#ppt_x"/>
                                          </p:val>
                                        </p:tav>
                                        <p:tav tm="100000">
                                          <p:val>
                                            <p:strVal val="#ppt_x"/>
                                          </p:val>
                                        </p:tav>
                                      </p:tavLst>
                                    </p:anim>
                                    <p:anim calcmode="lin" valueType="num">
                                      <p:cBhvr additive="base">
                                        <p:cTn id="19" dur="10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413"/>
                                        </p:tgtEl>
                                        <p:attrNameLst>
                                          <p:attrName>style.visibility</p:attrName>
                                        </p:attrNameLst>
                                      </p:cBhvr>
                                      <p:to>
                                        <p:strVal val="visible"/>
                                      </p:to>
                                    </p:set>
                                    <p:anim calcmode="lin" valueType="num">
                                      <p:cBhvr additive="base">
                                        <p:cTn id="24" dur="1000" fill="hold"/>
                                        <p:tgtEl>
                                          <p:spTgt spid="17413"/>
                                        </p:tgtEl>
                                        <p:attrNameLst>
                                          <p:attrName>ppt_x</p:attrName>
                                        </p:attrNameLst>
                                      </p:cBhvr>
                                      <p:tavLst>
                                        <p:tav tm="0">
                                          <p:val>
                                            <p:strVal val="#ppt_x"/>
                                          </p:val>
                                        </p:tav>
                                        <p:tav tm="100000">
                                          <p:val>
                                            <p:strVal val="#ppt_x"/>
                                          </p:val>
                                        </p:tav>
                                      </p:tavLst>
                                    </p:anim>
                                    <p:anim calcmode="lin" valueType="num">
                                      <p:cBhvr additive="base">
                                        <p:cTn id="25" dur="10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7414"/>
                                        </p:tgtEl>
                                        <p:attrNameLst>
                                          <p:attrName>style.visibility</p:attrName>
                                        </p:attrNameLst>
                                      </p:cBhvr>
                                      <p:to>
                                        <p:strVal val="visible"/>
                                      </p:to>
                                    </p:set>
                                    <p:anim calcmode="lin" valueType="num">
                                      <p:cBhvr additive="base">
                                        <p:cTn id="30" dur="1000" fill="hold"/>
                                        <p:tgtEl>
                                          <p:spTgt spid="17414"/>
                                        </p:tgtEl>
                                        <p:attrNameLst>
                                          <p:attrName>ppt_x</p:attrName>
                                        </p:attrNameLst>
                                      </p:cBhvr>
                                      <p:tavLst>
                                        <p:tav tm="0">
                                          <p:val>
                                            <p:strVal val="0-#ppt_w/2"/>
                                          </p:val>
                                        </p:tav>
                                        <p:tav tm="100000">
                                          <p:val>
                                            <p:strVal val="#ppt_x"/>
                                          </p:val>
                                        </p:tav>
                                      </p:tavLst>
                                    </p:anim>
                                    <p:anim calcmode="lin" valueType="num">
                                      <p:cBhvr additive="base">
                                        <p:cTn id="31" dur="1000" fill="hold"/>
                                        <p:tgtEl>
                                          <p:spTgt spid="17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2" grpId="0"/>
      <p:bldP spid="17413" grpId="0"/>
      <p:bldP spid="174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1143000"/>
            <a:ext cx="6248400" cy="366713"/>
          </a:xfrm>
          <a:prstGeom prst="rect">
            <a:avLst/>
          </a:prstGeom>
          <a:noFill/>
          <a:ln w="9525">
            <a:noFill/>
            <a:miter lim="800000"/>
            <a:headEnd/>
            <a:tailEnd/>
          </a:ln>
          <a:effectLst/>
        </p:spPr>
        <p:txBody>
          <a:bodyPr>
            <a:spAutoFit/>
          </a:bodyPr>
          <a:lstStyle/>
          <a:p>
            <a:pPr>
              <a:spcBef>
                <a:spcPct val="50000"/>
              </a:spcBef>
            </a:pPr>
            <a:r>
              <a:rPr lang="en-US" b="1" baseline="0" dirty="0"/>
              <a:t>PILIHAN  ANTARA  DIVIDEND  VS  LABA DITAHAN</a:t>
            </a:r>
          </a:p>
        </p:txBody>
      </p:sp>
      <p:sp>
        <p:nvSpPr>
          <p:cNvPr id="16387" name="Text Box 3"/>
          <p:cNvSpPr txBox="1">
            <a:spLocks noChangeArrowheads="1"/>
          </p:cNvSpPr>
          <p:nvPr/>
        </p:nvSpPr>
        <p:spPr bwMode="auto">
          <a:xfrm>
            <a:off x="304800" y="1690688"/>
            <a:ext cx="381000" cy="366712"/>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1.</a:t>
            </a:r>
          </a:p>
        </p:txBody>
      </p:sp>
      <p:sp>
        <p:nvSpPr>
          <p:cNvPr id="16388" name="Text Box 4"/>
          <p:cNvSpPr txBox="1">
            <a:spLocks noChangeArrowheads="1"/>
          </p:cNvSpPr>
          <p:nvPr/>
        </p:nvSpPr>
        <p:spPr bwMode="auto">
          <a:xfrm>
            <a:off x="685800" y="1690688"/>
            <a:ext cx="8153400" cy="915987"/>
          </a:xfrm>
          <a:prstGeom prst="rect">
            <a:avLst/>
          </a:prstGeom>
          <a:noFill/>
          <a:ln w="9525">
            <a:noFill/>
            <a:miter lim="800000"/>
            <a:headEnd/>
            <a:tailEnd/>
          </a:ln>
          <a:effectLst/>
        </p:spPr>
        <p:txBody>
          <a:bodyPr>
            <a:spAutoFit/>
          </a:bodyPr>
          <a:lstStyle/>
          <a:p>
            <a:pPr algn="just">
              <a:spcBef>
                <a:spcPct val="50000"/>
              </a:spcBef>
            </a:pPr>
            <a:r>
              <a:rPr lang="en-US" b="1" baseline="0" dirty="0" err="1"/>
              <a:t>Bilamana</a:t>
            </a:r>
            <a:r>
              <a:rPr lang="en-US" b="1" baseline="0" dirty="0"/>
              <a:t>  Capital Gain Tax Rate (</a:t>
            </a:r>
            <a:r>
              <a:rPr lang="en-US" b="1" baseline="0" dirty="0" err="1"/>
              <a:t>t</a:t>
            </a:r>
            <a:r>
              <a:rPr lang="en-US" b="1" dirty="0" err="1"/>
              <a:t>G</a:t>
            </a:r>
            <a:r>
              <a:rPr lang="en-US" b="1" baseline="0" dirty="0"/>
              <a:t>) &gt; Personal Tax Rate (</a:t>
            </a:r>
            <a:r>
              <a:rPr lang="en-US" b="1" baseline="0" dirty="0" err="1"/>
              <a:t>t</a:t>
            </a:r>
            <a:r>
              <a:rPr lang="en-US" b="1" dirty="0" err="1"/>
              <a:t>P</a:t>
            </a:r>
            <a:r>
              <a:rPr lang="en-US" b="1" baseline="0" dirty="0"/>
              <a:t>)  </a:t>
            </a:r>
            <a:r>
              <a:rPr lang="en-US" b="1" baseline="0" dirty="0" err="1"/>
              <a:t>maka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lebih</a:t>
            </a:r>
            <a:r>
              <a:rPr lang="en-US" b="1" baseline="0" dirty="0"/>
              <a:t> </a:t>
            </a:r>
            <a:r>
              <a:rPr lang="en-US" b="1" baseline="0" dirty="0" err="1"/>
              <a:t>memilih</a:t>
            </a:r>
            <a:r>
              <a:rPr lang="en-US" b="1" baseline="0" dirty="0"/>
              <a:t> </a:t>
            </a:r>
            <a:r>
              <a:rPr lang="en-US" b="1" baseline="0" dirty="0" err="1"/>
              <a:t>pendapatan</a:t>
            </a:r>
            <a:r>
              <a:rPr lang="en-US" b="1" baseline="0" dirty="0"/>
              <a:t> </a:t>
            </a:r>
            <a:r>
              <a:rPr lang="en-US" b="1" baseline="0" dirty="0" err="1"/>
              <a:t>bersih</a:t>
            </a:r>
            <a:r>
              <a:rPr lang="en-US" b="1" baseline="0" dirty="0"/>
              <a:t> </a:t>
            </a:r>
            <a:r>
              <a:rPr lang="en-US" b="1" baseline="0" dirty="0" err="1"/>
              <a:t>perusahaan</a:t>
            </a:r>
            <a:r>
              <a:rPr lang="en-US" b="1" baseline="0" dirty="0"/>
              <a:t> </a:t>
            </a:r>
            <a:r>
              <a:rPr lang="en-US" b="1" baseline="0" dirty="0" err="1"/>
              <a:t>dibagikan</a:t>
            </a:r>
            <a:r>
              <a:rPr lang="en-US" b="1" baseline="0" dirty="0"/>
              <a:t> </a:t>
            </a:r>
            <a:r>
              <a:rPr lang="en-US" b="1" baseline="0" dirty="0" err="1"/>
              <a:t>pada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berupa</a:t>
            </a:r>
            <a:r>
              <a:rPr lang="en-US" b="1" baseline="0" dirty="0"/>
              <a:t> dividend.</a:t>
            </a:r>
          </a:p>
        </p:txBody>
      </p:sp>
      <p:sp>
        <p:nvSpPr>
          <p:cNvPr id="16389" name="Text Box 5"/>
          <p:cNvSpPr txBox="1">
            <a:spLocks noChangeArrowheads="1"/>
          </p:cNvSpPr>
          <p:nvPr/>
        </p:nvSpPr>
        <p:spPr bwMode="auto">
          <a:xfrm>
            <a:off x="304800" y="2894013"/>
            <a:ext cx="381000" cy="366712"/>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2.</a:t>
            </a:r>
          </a:p>
        </p:txBody>
      </p:sp>
      <p:sp>
        <p:nvSpPr>
          <p:cNvPr id="16390" name="Text Box 6"/>
          <p:cNvSpPr txBox="1">
            <a:spLocks noChangeArrowheads="1"/>
          </p:cNvSpPr>
          <p:nvPr/>
        </p:nvSpPr>
        <p:spPr bwMode="auto">
          <a:xfrm>
            <a:off x="685800" y="2894013"/>
            <a:ext cx="8153400" cy="923330"/>
          </a:xfrm>
          <a:prstGeom prst="rect">
            <a:avLst/>
          </a:prstGeom>
          <a:noFill/>
          <a:ln w="9525">
            <a:noFill/>
            <a:miter lim="800000"/>
            <a:headEnd/>
            <a:tailEnd/>
          </a:ln>
          <a:effectLst/>
        </p:spPr>
        <p:txBody>
          <a:bodyPr>
            <a:spAutoFit/>
          </a:bodyPr>
          <a:lstStyle/>
          <a:p>
            <a:pPr algn="just">
              <a:spcBef>
                <a:spcPct val="50000"/>
              </a:spcBef>
            </a:pPr>
            <a:r>
              <a:rPr lang="en-US" b="1" baseline="0" dirty="0" err="1"/>
              <a:t>Bilamana</a:t>
            </a:r>
            <a:r>
              <a:rPr lang="en-US" b="1" baseline="0" dirty="0"/>
              <a:t>  Capital Gain Tax Rate (</a:t>
            </a:r>
            <a:r>
              <a:rPr lang="en-US" b="1" baseline="0" dirty="0" err="1"/>
              <a:t>t</a:t>
            </a:r>
            <a:r>
              <a:rPr lang="en-US" b="1" dirty="0" err="1"/>
              <a:t>G</a:t>
            </a:r>
            <a:r>
              <a:rPr lang="en-US" b="1" baseline="0" dirty="0"/>
              <a:t>) &lt;  Personal Tax Rate (</a:t>
            </a:r>
            <a:r>
              <a:rPr lang="en-US" b="1" baseline="0" dirty="0" err="1"/>
              <a:t>t</a:t>
            </a:r>
            <a:r>
              <a:rPr lang="en-US" b="1" dirty="0" err="1"/>
              <a:t>P</a:t>
            </a:r>
            <a:r>
              <a:rPr lang="en-US" b="1" baseline="0" dirty="0"/>
              <a:t>)  </a:t>
            </a:r>
            <a:r>
              <a:rPr lang="en-US" b="1" baseline="0" dirty="0" err="1"/>
              <a:t>maka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lebih</a:t>
            </a:r>
            <a:r>
              <a:rPr lang="en-US" b="1" baseline="0" dirty="0"/>
              <a:t> </a:t>
            </a:r>
            <a:r>
              <a:rPr lang="en-US" b="1" baseline="0" dirty="0" err="1"/>
              <a:t>memilih</a:t>
            </a:r>
            <a:r>
              <a:rPr lang="en-US" b="1" baseline="0" dirty="0"/>
              <a:t> </a:t>
            </a:r>
            <a:r>
              <a:rPr lang="en-US" b="1" baseline="0" dirty="0" err="1"/>
              <a:t>pendapatan</a:t>
            </a:r>
            <a:r>
              <a:rPr lang="en-US" b="1" baseline="0" dirty="0"/>
              <a:t> </a:t>
            </a:r>
            <a:r>
              <a:rPr lang="en-US" b="1" baseline="0" dirty="0" err="1"/>
              <a:t>bersih</a:t>
            </a:r>
            <a:r>
              <a:rPr lang="en-US" b="1" baseline="0" dirty="0"/>
              <a:t> </a:t>
            </a:r>
            <a:r>
              <a:rPr lang="en-US" b="1" baseline="0" dirty="0" err="1"/>
              <a:t>perusahaan</a:t>
            </a:r>
            <a:r>
              <a:rPr lang="en-US" b="1" baseline="0" dirty="0"/>
              <a:t> </a:t>
            </a:r>
            <a:r>
              <a:rPr lang="en-US" b="1" baseline="0" dirty="0" err="1"/>
              <a:t>tidak</a:t>
            </a:r>
            <a:r>
              <a:rPr lang="en-US" b="1" baseline="0" dirty="0"/>
              <a:t> </a:t>
            </a:r>
            <a:r>
              <a:rPr lang="en-US" b="1" baseline="0" dirty="0" err="1"/>
              <a:t>dibagikan</a:t>
            </a:r>
            <a:r>
              <a:rPr lang="en-US" b="1" baseline="0" dirty="0"/>
              <a:t> </a:t>
            </a:r>
            <a:r>
              <a:rPr lang="en-US" b="1" baseline="0" dirty="0" err="1"/>
              <a:t>pada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berupa</a:t>
            </a:r>
            <a:r>
              <a:rPr lang="en-US" b="1" baseline="0" dirty="0"/>
              <a:t> dividend </a:t>
            </a:r>
            <a:r>
              <a:rPr lang="en-US" b="1" baseline="0" dirty="0" err="1"/>
              <a:t>tetapi</a:t>
            </a:r>
            <a:r>
              <a:rPr lang="en-US" b="1" baseline="0" dirty="0"/>
              <a:t> </a:t>
            </a:r>
            <a:r>
              <a:rPr lang="en-US" b="1" baseline="0" dirty="0" err="1"/>
              <a:t>diinvestasikan</a:t>
            </a:r>
            <a:r>
              <a:rPr lang="en-US" b="1" baseline="0" dirty="0"/>
              <a:t> </a:t>
            </a:r>
            <a:r>
              <a:rPr lang="en-US" b="1" baseline="0" dirty="0" err="1"/>
              <a:t>kembali</a:t>
            </a:r>
            <a:r>
              <a:rPr lang="en-US" b="1" baseline="0" dirty="0"/>
              <a:t>.</a:t>
            </a:r>
          </a:p>
        </p:txBody>
      </p:sp>
      <p:sp>
        <p:nvSpPr>
          <p:cNvPr id="16391" name="Text Box 7"/>
          <p:cNvSpPr txBox="1">
            <a:spLocks noChangeArrowheads="1"/>
          </p:cNvSpPr>
          <p:nvPr/>
        </p:nvSpPr>
        <p:spPr bwMode="auto">
          <a:xfrm>
            <a:off x="304800" y="4371975"/>
            <a:ext cx="381000" cy="366713"/>
          </a:xfrm>
          <a:prstGeom prst="rect">
            <a:avLst/>
          </a:prstGeom>
          <a:noFill/>
          <a:ln w="9525">
            <a:noFill/>
            <a:miter lim="800000"/>
            <a:headEnd/>
            <a:tailEnd/>
          </a:ln>
          <a:effectLst/>
        </p:spPr>
        <p:txBody>
          <a:bodyPr>
            <a:spAutoFit/>
          </a:bodyPr>
          <a:lstStyle/>
          <a:p>
            <a:pPr>
              <a:spcBef>
                <a:spcPct val="50000"/>
              </a:spcBef>
            </a:pPr>
            <a:r>
              <a:rPr lang="en-US" b="1" baseline="0">
                <a:solidFill>
                  <a:schemeClr val="bg1"/>
                </a:solidFill>
              </a:rPr>
              <a:t>3.</a:t>
            </a:r>
          </a:p>
        </p:txBody>
      </p:sp>
      <p:sp>
        <p:nvSpPr>
          <p:cNvPr id="16392" name="Text Box 8"/>
          <p:cNvSpPr txBox="1">
            <a:spLocks noChangeArrowheads="1"/>
          </p:cNvSpPr>
          <p:nvPr/>
        </p:nvSpPr>
        <p:spPr bwMode="auto">
          <a:xfrm>
            <a:off x="685800" y="4371975"/>
            <a:ext cx="8153400" cy="646331"/>
          </a:xfrm>
          <a:prstGeom prst="rect">
            <a:avLst/>
          </a:prstGeom>
          <a:noFill/>
          <a:ln w="9525">
            <a:noFill/>
            <a:miter lim="800000"/>
            <a:headEnd/>
            <a:tailEnd/>
          </a:ln>
          <a:effectLst/>
        </p:spPr>
        <p:txBody>
          <a:bodyPr>
            <a:spAutoFit/>
          </a:bodyPr>
          <a:lstStyle/>
          <a:p>
            <a:pPr>
              <a:spcBef>
                <a:spcPct val="50000"/>
              </a:spcBef>
            </a:pPr>
            <a:r>
              <a:rPr lang="en-US" b="1" baseline="0" dirty="0" err="1"/>
              <a:t>Bilamana</a:t>
            </a:r>
            <a:r>
              <a:rPr lang="en-US" b="1" baseline="0" dirty="0"/>
              <a:t>  Capital Gain Tax Rate (</a:t>
            </a:r>
            <a:r>
              <a:rPr lang="en-US" b="1" baseline="0" dirty="0" err="1"/>
              <a:t>t</a:t>
            </a:r>
            <a:r>
              <a:rPr lang="en-US" b="1" dirty="0" err="1"/>
              <a:t>G</a:t>
            </a:r>
            <a:r>
              <a:rPr lang="en-US" b="1" baseline="0" dirty="0"/>
              <a:t>) =  Personal Tax Rate (</a:t>
            </a:r>
            <a:r>
              <a:rPr lang="en-US" b="1" baseline="0" dirty="0" err="1"/>
              <a:t>t</a:t>
            </a:r>
            <a:r>
              <a:rPr lang="en-US" b="1" dirty="0" err="1"/>
              <a:t>P</a:t>
            </a:r>
            <a:r>
              <a:rPr lang="en-US" b="1" baseline="0" dirty="0"/>
              <a:t>)  </a:t>
            </a:r>
            <a:r>
              <a:rPr lang="en-US" b="1" baseline="0" dirty="0" err="1"/>
              <a:t>maka</a:t>
            </a:r>
            <a:r>
              <a:rPr lang="en-US" b="1" baseline="0" dirty="0"/>
              <a:t> </a:t>
            </a:r>
            <a:r>
              <a:rPr lang="en-US" b="1" baseline="0" dirty="0" err="1"/>
              <a:t>pemegang</a:t>
            </a:r>
            <a:r>
              <a:rPr lang="en-US" b="1" baseline="0" dirty="0"/>
              <a:t> </a:t>
            </a:r>
            <a:r>
              <a:rPr lang="en-US" b="1" baseline="0" dirty="0" err="1"/>
              <a:t>saham</a:t>
            </a:r>
            <a:r>
              <a:rPr lang="en-US" b="1" baseline="0" dirty="0"/>
              <a:t> </a:t>
            </a:r>
            <a:r>
              <a:rPr lang="en-US" b="1" baseline="0" dirty="0" err="1"/>
              <a:t>indefferent</a:t>
            </a:r>
            <a:r>
              <a:rPr lang="en-US" b="1" baseline="0" dirty="0"/>
              <a:t>  </a:t>
            </a:r>
            <a:r>
              <a:rPr lang="en-US" b="1" baseline="0" dirty="0" err="1"/>
              <a:t>terhadaap</a:t>
            </a:r>
            <a:r>
              <a:rPr lang="en-US" b="1" baseline="0" dirty="0"/>
              <a:t> </a:t>
            </a:r>
            <a:r>
              <a:rPr lang="en-US" b="1" baseline="0" dirty="0" err="1"/>
              <a:t>menerima</a:t>
            </a:r>
            <a:r>
              <a:rPr lang="en-US" b="1" baseline="0" dirty="0"/>
              <a:t> dividend </a:t>
            </a:r>
            <a:r>
              <a:rPr lang="en-US" b="1" baseline="0" dirty="0" err="1"/>
              <a:t>dan</a:t>
            </a:r>
            <a:r>
              <a:rPr lang="en-US" b="1" baseline="0" dirty="0"/>
              <a:t> </a:t>
            </a:r>
            <a:r>
              <a:rPr lang="en-US" b="1" baseline="0" dirty="0" err="1"/>
              <a:t>diinvestasikan</a:t>
            </a:r>
            <a:r>
              <a:rPr lang="en-US" b="1" baseline="0" dirty="0"/>
              <a:t> </a:t>
            </a:r>
            <a:r>
              <a:rPr lang="en-US" b="1" baseline="0" dirty="0" err="1"/>
              <a:t>kembali</a:t>
            </a:r>
            <a:endParaRPr lang="en-US" b="1" baseline="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trips(upRight)">
                                      <p:cBhvr>
                                        <p:cTn id="7" dur="1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strips(upRight)">
                                      <p:cBhvr>
                                        <p:cTn id="12" dur="1000"/>
                                        <p:tgtEl>
                                          <p:spTgt spid="16387"/>
                                        </p:tgtEl>
                                      </p:cBhvr>
                                    </p:animEffect>
                                  </p:childTnLst>
                                </p:cTn>
                              </p:par>
                              <p:par>
                                <p:cTn id="13" presetID="18" presetClass="entr" presetSubtype="3" fill="hold" grpId="0" nodeType="withEffect">
                                  <p:stCondLst>
                                    <p:cond delay="0"/>
                                  </p:stCondLst>
                                  <p:childTnLst>
                                    <p:set>
                                      <p:cBhvr>
                                        <p:cTn id="14" dur="1" fill="hold">
                                          <p:stCondLst>
                                            <p:cond delay="0"/>
                                          </p:stCondLst>
                                        </p:cTn>
                                        <p:tgtEl>
                                          <p:spTgt spid="16388"/>
                                        </p:tgtEl>
                                        <p:attrNameLst>
                                          <p:attrName>style.visibility</p:attrName>
                                        </p:attrNameLst>
                                      </p:cBhvr>
                                      <p:to>
                                        <p:strVal val="visible"/>
                                      </p:to>
                                    </p:set>
                                    <p:animEffect transition="in" filter="strips(upRight)">
                                      <p:cBhvr>
                                        <p:cTn id="15" dur="1000"/>
                                        <p:tgtEl>
                                          <p:spTgt spid="1638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3" fill="hold" grpId="0" nodeType="clickEffect">
                                  <p:stCondLst>
                                    <p:cond delay="0"/>
                                  </p:stCondLst>
                                  <p:childTnLst>
                                    <p:set>
                                      <p:cBhvr>
                                        <p:cTn id="19" dur="1" fill="hold">
                                          <p:stCondLst>
                                            <p:cond delay="0"/>
                                          </p:stCondLst>
                                        </p:cTn>
                                        <p:tgtEl>
                                          <p:spTgt spid="16389"/>
                                        </p:tgtEl>
                                        <p:attrNameLst>
                                          <p:attrName>style.visibility</p:attrName>
                                        </p:attrNameLst>
                                      </p:cBhvr>
                                      <p:to>
                                        <p:strVal val="visible"/>
                                      </p:to>
                                    </p:set>
                                    <p:animEffect transition="in" filter="strips(upRight)">
                                      <p:cBhvr>
                                        <p:cTn id="20" dur="1000"/>
                                        <p:tgtEl>
                                          <p:spTgt spid="16389"/>
                                        </p:tgtEl>
                                      </p:cBhvr>
                                    </p:animEffect>
                                  </p:childTnLst>
                                </p:cTn>
                              </p:par>
                              <p:par>
                                <p:cTn id="21" presetID="18" presetClass="entr" presetSubtype="3" fill="hold" grpId="0" nodeType="withEffect">
                                  <p:stCondLst>
                                    <p:cond delay="0"/>
                                  </p:stCondLst>
                                  <p:childTnLst>
                                    <p:set>
                                      <p:cBhvr>
                                        <p:cTn id="22" dur="1" fill="hold">
                                          <p:stCondLst>
                                            <p:cond delay="0"/>
                                          </p:stCondLst>
                                        </p:cTn>
                                        <p:tgtEl>
                                          <p:spTgt spid="16390"/>
                                        </p:tgtEl>
                                        <p:attrNameLst>
                                          <p:attrName>style.visibility</p:attrName>
                                        </p:attrNameLst>
                                      </p:cBhvr>
                                      <p:to>
                                        <p:strVal val="visible"/>
                                      </p:to>
                                    </p:set>
                                    <p:animEffect transition="in" filter="strips(upRight)">
                                      <p:cBhvr>
                                        <p:cTn id="23" dur="1000"/>
                                        <p:tgtEl>
                                          <p:spTgt spid="16390"/>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grpId="0" nodeType="clickEffect">
                                  <p:stCondLst>
                                    <p:cond delay="0"/>
                                  </p:stCondLst>
                                  <p:childTnLst>
                                    <p:set>
                                      <p:cBhvr>
                                        <p:cTn id="27" dur="1" fill="hold">
                                          <p:stCondLst>
                                            <p:cond delay="0"/>
                                          </p:stCondLst>
                                        </p:cTn>
                                        <p:tgtEl>
                                          <p:spTgt spid="16391"/>
                                        </p:tgtEl>
                                        <p:attrNameLst>
                                          <p:attrName>style.visibility</p:attrName>
                                        </p:attrNameLst>
                                      </p:cBhvr>
                                      <p:to>
                                        <p:strVal val="visible"/>
                                      </p:to>
                                    </p:set>
                                    <p:animEffect transition="in" filter="strips(upRight)">
                                      <p:cBhvr>
                                        <p:cTn id="28" dur="1000"/>
                                        <p:tgtEl>
                                          <p:spTgt spid="16391"/>
                                        </p:tgtEl>
                                      </p:cBhvr>
                                    </p:animEffect>
                                  </p:childTnLst>
                                </p:cTn>
                              </p:par>
                              <p:par>
                                <p:cTn id="29" presetID="18" presetClass="entr" presetSubtype="3" fill="hold" grpId="0" nodeType="withEffect">
                                  <p:stCondLst>
                                    <p:cond delay="0"/>
                                  </p:stCondLst>
                                  <p:childTnLst>
                                    <p:set>
                                      <p:cBhvr>
                                        <p:cTn id="30" dur="1" fill="hold">
                                          <p:stCondLst>
                                            <p:cond delay="0"/>
                                          </p:stCondLst>
                                        </p:cTn>
                                        <p:tgtEl>
                                          <p:spTgt spid="16392"/>
                                        </p:tgtEl>
                                        <p:attrNameLst>
                                          <p:attrName>style.visibility</p:attrName>
                                        </p:attrNameLst>
                                      </p:cBhvr>
                                      <p:to>
                                        <p:strVal val="visible"/>
                                      </p:to>
                                    </p:set>
                                    <p:animEffect transition="in" filter="strips(upRight)">
                                      <p:cBhvr>
                                        <p:cTn id="31" dur="1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P spid="16388" grpId="0"/>
      <p:bldP spid="16389" grpId="0"/>
      <p:bldP spid="16390" grpId="0"/>
      <p:bldP spid="16391" grpId="0"/>
      <p:bldP spid="1639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WordArt 2"/>
          <p:cNvSpPr>
            <a:spLocks noChangeArrowheads="1" noChangeShapeType="1" noTextEdit="1"/>
          </p:cNvSpPr>
          <p:nvPr/>
        </p:nvSpPr>
        <p:spPr bwMode="auto">
          <a:xfrm>
            <a:off x="2584349" y="571501"/>
            <a:ext cx="4343199" cy="516063"/>
          </a:xfrm>
          <a:prstGeom prst="rect">
            <a:avLst/>
          </a:prstGeom>
        </p:spPr>
        <p:txBody>
          <a:bodyPr wrap="none" lIns="58055" tIns="29028" rIns="58055" bIns="29028" fromWordArt="1">
            <a:prstTxWarp prst="textPlain">
              <a:avLst>
                <a:gd name="adj" fmla="val 50000"/>
              </a:avLst>
            </a:prstTxWarp>
          </a:bodyPr>
          <a:lstStyle/>
          <a:p>
            <a:pPr algn="ctr"/>
            <a:r>
              <a:rPr lang="id-ID" sz="3600" kern="10" dirty="0">
                <a:ln w="9525">
                  <a:solidFill>
                    <a:srgbClr val="000000"/>
                  </a:solidFill>
                  <a:round/>
                  <a:headEnd/>
                  <a:tailEnd/>
                </a:ln>
                <a:gradFill rotWithShape="1">
                  <a:gsLst>
                    <a:gs pos="0">
                      <a:srgbClr val="FFE701"/>
                    </a:gs>
                    <a:gs pos="100000">
                      <a:srgbClr val="FE3E02"/>
                    </a:gs>
                  </a:gsLst>
                  <a:lin ang="5400000" scaled="1"/>
                </a:gradFill>
                <a:latin typeface="Gill Sans Ultra Bold"/>
              </a:rPr>
              <a:t>P A J A K :</a:t>
            </a:r>
          </a:p>
        </p:txBody>
      </p:sp>
      <p:sp>
        <p:nvSpPr>
          <p:cNvPr id="50179" name="Rectangle 4"/>
          <p:cNvSpPr>
            <a:spLocks noGrp="1" noChangeArrowheads="1"/>
          </p:cNvSpPr>
          <p:nvPr>
            <p:ph type="body" idx="4294967295"/>
          </p:nvPr>
        </p:nvSpPr>
        <p:spPr>
          <a:xfrm>
            <a:off x="0" y="1887538"/>
            <a:ext cx="6386513" cy="4267200"/>
          </a:xfrm>
        </p:spPr>
        <p:txBody>
          <a:bodyPr lIns="95776" tIns="47887" rIns="95776" bIns="47887">
            <a:normAutofit fontScale="92500"/>
          </a:bodyPr>
          <a:lstStyle/>
          <a:p>
            <a:pPr algn="just" eaLnBrk="1" hangingPunct="1">
              <a:lnSpc>
                <a:spcPct val="90000"/>
              </a:lnSpc>
              <a:buFont typeface="Wingdings" pitchFamily="2" charset="2"/>
              <a:buNone/>
            </a:pPr>
            <a:r>
              <a:rPr lang="en-US" dirty="0" smtClean="0"/>
              <a:t>	</a:t>
            </a:r>
            <a:r>
              <a:rPr lang="id-ID" smtClean="0"/>
              <a:t>Definisi pajak berdasarkan Undang-Undang No. 28 Tahun 2007 pasal 1</a:t>
            </a:r>
            <a:r>
              <a:rPr lang="en-US" dirty="0" smtClean="0"/>
              <a:t>: </a:t>
            </a:r>
            <a:r>
              <a:rPr lang="id-ID" smtClean="0"/>
              <a:t> </a:t>
            </a:r>
            <a:r>
              <a:rPr lang="en-US" dirty="0" smtClean="0"/>
              <a:t>K</a:t>
            </a:r>
            <a:r>
              <a:rPr lang="id-ID" smtClean="0"/>
              <a:t>ontribusi wajib kepada negara yang terutang oleh orang pribadi atau badan yang bersifat memaksa berdasarkan Undang-Undang, dengan tidak mendapatkan imbalan secara langsung dan digunakan untuk keperluan negara bagi sebesar-besarnya kemakmuran rakyat.</a:t>
            </a:r>
            <a:r>
              <a:rPr lang="en-US" dirty="0" smtClean="0"/>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6" name="Text Box 4"/>
          <p:cNvSpPr txBox="1">
            <a:spLocks noChangeAspect="1" noChangeArrowheads="1"/>
          </p:cNvSpPr>
          <p:nvPr/>
        </p:nvSpPr>
        <p:spPr bwMode="auto">
          <a:xfrm>
            <a:off x="428596" y="1643050"/>
            <a:ext cx="8459787" cy="461665"/>
          </a:xfrm>
          <a:prstGeom prst="rect">
            <a:avLst/>
          </a:prstGeom>
          <a:solidFill>
            <a:schemeClr val="bg1"/>
          </a:solidFill>
          <a:ln w="9525">
            <a:solidFill>
              <a:schemeClr val="tx1"/>
            </a:solidFill>
            <a:miter lim="800000"/>
            <a:headEnd/>
            <a:tailEnd/>
          </a:ln>
          <a:effectLst/>
        </p:spPr>
        <p:txBody>
          <a:bodyPr>
            <a:spAutoFit/>
          </a:bodyPr>
          <a:lstStyle/>
          <a:p>
            <a:pPr marL="514350" indent="-514350" eaLnBrk="0" hangingPunct="0">
              <a:spcBef>
                <a:spcPct val="50000"/>
              </a:spcBef>
              <a:defRPr/>
            </a:pPr>
            <a:r>
              <a:rPr lang="en-US" altLang="ja-JP" sz="2400" b="1" dirty="0" smtClean="0">
                <a:effectLst>
                  <a:outerShdw blurRad="38100" dist="38100" dir="2700000" algn="tl">
                    <a:srgbClr val="000000"/>
                  </a:outerShdw>
                </a:effectLst>
                <a:latin typeface="Times New Roman" pitchFamily="18" charset="0"/>
                <a:ea typeface="ＭＳ Ｐゴシック" pitchFamily="50" charset="-128"/>
                <a:cs typeface="Arial" charset="0"/>
              </a:rPr>
              <a:t>KEWAJIBAN </a:t>
            </a:r>
            <a:r>
              <a:rPr lang="en-US" altLang="ja-JP" sz="2400" b="1" dirty="0">
                <a:effectLst>
                  <a:outerShdw blurRad="38100" dist="38100" dir="2700000" algn="tl">
                    <a:srgbClr val="000000"/>
                  </a:outerShdw>
                </a:effectLst>
                <a:latin typeface="Times New Roman" pitchFamily="18" charset="0"/>
                <a:ea typeface="ＭＳ Ｐゴシック" pitchFamily="50" charset="-128"/>
                <a:cs typeface="Arial" charset="0"/>
              </a:rPr>
              <a:t>SETELAH MEMPEROLEH NPWP</a:t>
            </a:r>
          </a:p>
        </p:txBody>
      </p:sp>
      <p:sp>
        <p:nvSpPr>
          <p:cNvPr id="632837" name="Text Box 5"/>
          <p:cNvSpPr txBox="1">
            <a:spLocks noChangeArrowheads="1"/>
          </p:cNvSpPr>
          <p:nvPr/>
        </p:nvSpPr>
        <p:spPr bwMode="auto">
          <a:xfrm>
            <a:off x="684213" y="2214554"/>
            <a:ext cx="7991475" cy="5004447"/>
          </a:xfrm>
          <a:prstGeom prst="rect">
            <a:avLst/>
          </a:prstGeom>
          <a:noFill/>
          <a:ln w="9525">
            <a:noFill/>
            <a:miter lim="800000"/>
            <a:headEnd/>
            <a:tailEnd/>
          </a:ln>
        </p:spPr>
        <p:txBody>
          <a:bodyPr wrap="square">
            <a:spAutoFit/>
          </a:bodyPr>
          <a:lstStyle/>
          <a:p>
            <a:pPr marL="457200" indent="-457200" eaLnBrk="0" hangingPunct="0">
              <a:lnSpc>
                <a:spcPct val="80000"/>
              </a:lnSpc>
              <a:spcBef>
                <a:spcPct val="50000"/>
              </a:spcBef>
              <a:buFontTx/>
              <a:buAutoNum type="arabicPeriod"/>
            </a:pPr>
            <a:r>
              <a:rPr lang="id-ID" altLang="ja-JP" sz="2400" b="1" dirty="0">
                <a:ea typeface="MS PGothic" pitchFamily="34" charset="-128"/>
              </a:rPr>
              <a:t>Kewajiban sehubungan dengan Pajak Penghasilan (PPh)</a:t>
            </a:r>
          </a:p>
          <a:p>
            <a:pPr marL="457200" indent="-457200" eaLnBrk="0" hangingPunct="0">
              <a:lnSpc>
                <a:spcPct val="80000"/>
              </a:lnSpc>
              <a:spcBef>
                <a:spcPct val="50000"/>
              </a:spcBef>
            </a:pPr>
            <a:r>
              <a:rPr lang="id-ID" altLang="ja-JP" sz="2400" b="1" dirty="0">
                <a:ea typeface="MS PGothic" pitchFamily="34" charset="-128"/>
              </a:rPr>
              <a:t>	- SPT Masa</a:t>
            </a:r>
          </a:p>
          <a:p>
            <a:pPr marL="457200" indent="-457200" eaLnBrk="0" hangingPunct="0">
              <a:lnSpc>
                <a:spcPct val="80000"/>
              </a:lnSpc>
              <a:spcBef>
                <a:spcPct val="50000"/>
              </a:spcBef>
            </a:pPr>
            <a:r>
              <a:rPr lang="id-ID" altLang="ja-JP" sz="2400" b="1" dirty="0">
                <a:ea typeface="MS PGothic" pitchFamily="34" charset="-128"/>
              </a:rPr>
              <a:t>	- SPT Tahunan (Badan/Orang </a:t>
            </a:r>
            <a:r>
              <a:rPr lang="id-ID" altLang="ja-JP" sz="2400" b="1" dirty="0" smtClean="0">
                <a:ea typeface="MS PGothic" pitchFamily="34" charset="-128"/>
              </a:rPr>
              <a:t>Pribadi)</a:t>
            </a:r>
            <a:endParaRPr lang="id-ID" altLang="ja-JP" sz="2400" b="1" dirty="0">
              <a:ea typeface="MS PGothic" pitchFamily="34" charset="-128"/>
            </a:endParaRPr>
          </a:p>
          <a:p>
            <a:pPr marL="457200" indent="-457200" eaLnBrk="0" hangingPunct="0">
              <a:lnSpc>
                <a:spcPct val="80000"/>
              </a:lnSpc>
              <a:spcBef>
                <a:spcPct val="50000"/>
              </a:spcBef>
            </a:pPr>
            <a:r>
              <a:rPr lang="id-ID" altLang="ja-JP" sz="2400" b="1" dirty="0">
                <a:ea typeface="MS PGothic" pitchFamily="34" charset="-128"/>
              </a:rPr>
              <a:t>	- Pelunasan utang pajak</a:t>
            </a:r>
          </a:p>
          <a:p>
            <a:pPr marL="457200" indent="-457200" eaLnBrk="0" hangingPunct="0">
              <a:lnSpc>
                <a:spcPct val="80000"/>
              </a:lnSpc>
              <a:spcBef>
                <a:spcPct val="50000"/>
              </a:spcBef>
            </a:pPr>
            <a:r>
              <a:rPr lang="id-ID" altLang="ja-JP" sz="2400" b="1" dirty="0">
                <a:ea typeface="MS PGothic" pitchFamily="34" charset="-128"/>
              </a:rPr>
              <a:t>2. Kewajiban sehubungan dengan PPN dan PPnBM</a:t>
            </a:r>
          </a:p>
          <a:p>
            <a:pPr marL="457200" indent="-457200" eaLnBrk="0" hangingPunct="0">
              <a:lnSpc>
                <a:spcPct val="80000"/>
              </a:lnSpc>
              <a:spcBef>
                <a:spcPct val="50000"/>
              </a:spcBef>
            </a:pPr>
            <a:r>
              <a:rPr lang="id-ID" altLang="ja-JP" sz="2400" b="1" dirty="0">
                <a:ea typeface="MS PGothic" pitchFamily="34" charset="-128"/>
              </a:rPr>
              <a:t>	- Melakukan pembayaran/penyetoran PPN/ PPnBM yang telah dipungut</a:t>
            </a:r>
          </a:p>
          <a:p>
            <a:pPr marL="457200" indent="-457200" eaLnBrk="0" hangingPunct="0">
              <a:lnSpc>
                <a:spcPct val="80000"/>
              </a:lnSpc>
              <a:spcBef>
                <a:spcPct val="50000"/>
              </a:spcBef>
            </a:pPr>
            <a:r>
              <a:rPr lang="id-ID" altLang="ja-JP" sz="2400" b="1" dirty="0">
                <a:ea typeface="MS PGothic" pitchFamily="34" charset="-128"/>
              </a:rPr>
              <a:t>	- Membuat Faktur Pajak</a:t>
            </a:r>
          </a:p>
          <a:p>
            <a:pPr marL="457200" indent="-457200" eaLnBrk="0" hangingPunct="0">
              <a:lnSpc>
                <a:spcPct val="80000"/>
              </a:lnSpc>
              <a:spcBef>
                <a:spcPct val="50000"/>
              </a:spcBef>
            </a:pPr>
            <a:r>
              <a:rPr lang="id-ID" altLang="ja-JP" sz="2400" b="1" dirty="0">
                <a:ea typeface="MS PGothic" pitchFamily="34" charset="-128"/>
              </a:rPr>
              <a:t>	- Mengisi SPT Masa PPN dan melaporkan ke KPP</a:t>
            </a:r>
          </a:p>
          <a:p>
            <a:pPr marL="457200" indent="-457200" eaLnBrk="0" hangingPunct="0">
              <a:lnSpc>
                <a:spcPct val="80000"/>
              </a:lnSpc>
              <a:spcBef>
                <a:spcPct val="50000"/>
              </a:spcBef>
            </a:pPr>
            <a:r>
              <a:rPr lang="id-ID" altLang="ja-JP" sz="2400" b="1" dirty="0">
                <a:ea typeface="MS PGothic" pitchFamily="34" charset="-128"/>
              </a:rPr>
              <a:t>3. Pembukuan/ Pencatatan</a:t>
            </a:r>
          </a:p>
          <a:p>
            <a:pPr marL="457200" indent="-457200" eaLnBrk="0" hangingPunct="0">
              <a:lnSpc>
                <a:spcPct val="80000"/>
              </a:lnSpc>
              <a:spcBef>
                <a:spcPct val="50000"/>
              </a:spcBef>
            </a:pPr>
            <a:endParaRPr lang="id-ID" altLang="ja-JP" sz="2400" b="1" dirty="0">
              <a:ea typeface="MS PGothic" pitchFamily="34" charset="-128"/>
            </a:endParaRPr>
          </a:p>
        </p:txBody>
      </p:sp>
      <p:sp>
        <p:nvSpPr>
          <p:cNvPr id="5" name="Rectangle 4"/>
          <p:cNvSpPr/>
          <p:nvPr/>
        </p:nvSpPr>
        <p:spPr>
          <a:xfrm>
            <a:off x="500034" y="500042"/>
            <a:ext cx="7572428" cy="954107"/>
          </a:xfrm>
          <a:prstGeom prst="rect">
            <a:avLst/>
          </a:prstGeom>
        </p:spPr>
        <p:txBody>
          <a:bodyPr wrap="square">
            <a:spAutoFit/>
          </a:bodyPr>
          <a:lstStyle/>
          <a:p>
            <a:pPr algn="ctr">
              <a:defRPr/>
            </a:pPr>
            <a:r>
              <a:rPr lang="id-ID" altLang="ja-JP" sz="2800" b="1" dirty="0">
                <a:cs typeface="Arial" charset="0"/>
              </a:rPr>
              <a:t>K U P</a:t>
            </a:r>
          </a:p>
          <a:p>
            <a:pPr algn="ctr">
              <a:defRPr/>
            </a:pPr>
            <a:r>
              <a:rPr lang="id-ID" altLang="ja-JP" sz="2800" b="1" dirty="0">
                <a:cs typeface="Arial" charset="0"/>
              </a:rPr>
              <a:t>Ketentuan Umum dan Tata Cara  Perpajakan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32836"/>
                                        </p:tgtEl>
                                        <p:attrNameLst>
                                          <p:attrName>style.visibility</p:attrName>
                                        </p:attrNameLst>
                                      </p:cBhvr>
                                      <p:to>
                                        <p:strVal val="visible"/>
                                      </p:to>
                                    </p:set>
                                    <p:anim calcmode="lin" valueType="num">
                                      <p:cBhvr>
                                        <p:cTn id="7" dur="500" fill="hold"/>
                                        <p:tgtEl>
                                          <p:spTgt spid="63283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32836"/>
                                        </p:tgtEl>
                                        <p:attrNameLst>
                                          <p:attrName>ppt_y</p:attrName>
                                        </p:attrNameLst>
                                      </p:cBhvr>
                                      <p:tavLst>
                                        <p:tav tm="0">
                                          <p:val>
                                            <p:strVal val="#ppt_y"/>
                                          </p:val>
                                        </p:tav>
                                        <p:tav tm="100000">
                                          <p:val>
                                            <p:strVal val="#ppt_y"/>
                                          </p:val>
                                        </p:tav>
                                      </p:tavLst>
                                    </p:anim>
                                    <p:anim calcmode="lin" valueType="num">
                                      <p:cBhvr>
                                        <p:cTn id="9" dur="500" fill="hold"/>
                                        <p:tgtEl>
                                          <p:spTgt spid="63283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3283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32836"/>
                                        </p:tgtEl>
                                      </p:cBhvr>
                                    </p:animEffect>
                                  </p:childTnLst>
                                </p:cTn>
                              </p:par>
                            </p:childTnLst>
                          </p:cTn>
                        </p:par>
                        <p:par>
                          <p:cTn id="12" fill="hold">
                            <p:stCondLst>
                              <p:cond delay="1950"/>
                            </p:stCondLst>
                            <p:childTnLst>
                              <p:par>
                                <p:cTn id="13" presetID="47" presetClass="entr" presetSubtype="0" fill="hold" grpId="0" nodeType="afterEffect">
                                  <p:stCondLst>
                                    <p:cond delay="0"/>
                                  </p:stCondLst>
                                  <p:childTnLst>
                                    <p:set>
                                      <p:cBhvr>
                                        <p:cTn id="14" dur="1" fill="hold">
                                          <p:stCondLst>
                                            <p:cond delay="0"/>
                                          </p:stCondLst>
                                        </p:cTn>
                                        <p:tgtEl>
                                          <p:spTgt spid="632837"/>
                                        </p:tgtEl>
                                        <p:attrNameLst>
                                          <p:attrName>style.visibility</p:attrName>
                                        </p:attrNameLst>
                                      </p:cBhvr>
                                      <p:to>
                                        <p:strVal val="visible"/>
                                      </p:to>
                                    </p:set>
                                    <p:animEffect transition="in" filter="fade">
                                      <p:cBhvr>
                                        <p:cTn id="15" dur="1000"/>
                                        <p:tgtEl>
                                          <p:spTgt spid="632837"/>
                                        </p:tgtEl>
                                      </p:cBhvr>
                                    </p:animEffect>
                                    <p:anim calcmode="lin" valueType="num">
                                      <p:cBhvr>
                                        <p:cTn id="16" dur="1000" fill="hold"/>
                                        <p:tgtEl>
                                          <p:spTgt spid="632837"/>
                                        </p:tgtEl>
                                        <p:attrNameLst>
                                          <p:attrName>ppt_x</p:attrName>
                                        </p:attrNameLst>
                                      </p:cBhvr>
                                      <p:tavLst>
                                        <p:tav tm="0">
                                          <p:val>
                                            <p:strVal val="#ppt_x"/>
                                          </p:val>
                                        </p:tav>
                                        <p:tav tm="100000">
                                          <p:val>
                                            <p:strVal val="#ppt_x"/>
                                          </p:val>
                                        </p:tav>
                                      </p:tavLst>
                                    </p:anim>
                                    <p:anim calcmode="lin" valueType="num">
                                      <p:cBhvr>
                                        <p:cTn id="17" dur="1000" fill="hold"/>
                                        <p:tgtEl>
                                          <p:spTgt spid="6328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36" grpId="0" animBg="1"/>
      <p:bldP spid="63283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4" name="Text Box 14"/>
          <p:cNvSpPr txBox="1">
            <a:spLocks noChangeArrowheads="1"/>
          </p:cNvSpPr>
          <p:nvPr/>
        </p:nvSpPr>
        <p:spPr bwMode="auto">
          <a:xfrm>
            <a:off x="152400" y="1557338"/>
            <a:ext cx="8353425" cy="5194300"/>
          </a:xfrm>
          <a:prstGeom prst="rect">
            <a:avLst/>
          </a:prstGeom>
          <a:noFill/>
          <a:ln w="9525">
            <a:noFill/>
            <a:miter lim="800000"/>
            <a:headEnd/>
            <a:tailEnd/>
          </a:ln>
          <a:effectLst>
            <a:outerShdw dist="35921" dir="2700000" algn="ctr" rotWithShape="0">
              <a:schemeClr val="tx1"/>
            </a:outerShdw>
          </a:effectLst>
        </p:spPr>
        <p:txBody>
          <a:bodyPr/>
          <a:lstStyle/>
          <a:p>
            <a:pPr marL="457200" indent="-457200" eaLnBrk="0" hangingPunct="0">
              <a:spcBef>
                <a:spcPct val="50000"/>
              </a:spcBef>
              <a:defRPr/>
            </a:pPr>
            <a:r>
              <a:rPr lang="id-ID" altLang="ja-JP" sz="2400" b="1" dirty="0">
                <a:solidFill>
                  <a:srgbClr val="000000"/>
                </a:solidFill>
                <a:ea typeface="ＭＳ Ｐゴシック" pitchFamily="50" charset="-128"/>
                <a:cs typeface="Arial" charset="0"/>
              </a:rPr>
              <a:t>Surat Pemberitahuan (SPT)</a:t>
            </a:r>
            <a:r>
              <a:rPr lang="id-ID" altLang="ja-JP" sz="2200" b="1" dirty="0">
                <a:solidFill>
                  <a:srgbClr val="000000"/>
                </a:solidFill>
                <a:ea typeface="ＭＳ Ｐゴシック" pitchFamily="50" charset="-128"/>
                <a:cs typeface="Arial" charset="0"/>
              </a:rPr>
              <a:t> adalah surat yang oleh WP digunakan untuk melaporkan penghitungan dan pembayaran pajak yang terutang menurut ketentuan peraturan perundang-undangan perpajakan</a:t>
            </a:r>
          </a:p>
          <a:p>
            <a:pPr marL="457200" indent="-457200" eaLnBrk="0" hangingPunct="0">
              <a:spcBef>
                <a:spcPct val="50000"/>
              </a:spcBef>
              <a:defRPr/>
            </a:pPr>
            <a:r>
              <a:rPr lang="id-ID" altLang="ja-JP" sz="2400" b="1" dirty="0">
                <a:solidFill>
                  <a:srgbClr val="000000"/>
                </a:solidFill>
                <a:ea typeface="ＭＳ Ｐゴシック" pitchFamily="50" charset="-128"/>
                <a:cs typeface="Arial" charset="0"/>
              </a:rPr>
              <a:t>Fungsi SPT</a:t>
            </a:r>
            <a:r>
              <a:rPr lang="id-ID" altLang="ja-JP" sz="2200" b="1" dirty="0">
                <a:solidFill>
                  <a:srgbClr val="000000"/>
                </a:solidFill>
                <a:ea typeface="ＭＳ Ｐゴシック" pitchFamily="50" charset="-128"/>
                <a:cs typeface="Arial" charset="0"/>
              </a:rPr>
              <a:t>, sebagai sarana WP untuk :</a:t>
            </a:r>
          </a:p>
          <a:p>
            <a:pPr marL="457200" indent="-457200" eaLnBrk="0" hangingPunct="0">
              <a:spcBef>
                <a:spcPct val="50000"/>
              </a:spcBef>
              <a:buFontTx/>
              <a:buAutoNum type="alphaLcPeriod"/>
              <a:defRPr/>
            </a:pPr>
            <a:r>
              <a:rPr lang="id-ID" altLang="ja-JP" sz="2200" b="1" dirty="0">
                <a:solidFill>
                  <a:srgbClr val="000000"/>
                </a:solidFill>
                <a:ea typeface="ＭＳ Ｐゴシック" pitchFamily="50" charset="-128"/>
                <a:cs typeface="Arial" charset="0"/>
              </a:rPr>
              <a:t>Melaporkan dan mempertanggungjawabkan perhitungan jumlah pajak yang sebenarnya terutang</a:t>
            </a:r>
          </a:p>
          <a:p>
            <a:pPr marL="457200" indent="-457200" eaLnBrk="0" hangingPunct="0">
              <a:spcBef>
                <a:spcPct val="50000"/>
              </a:spcBef>
              <a:buFontTx/>
              <a:buAutoNum type="alphaLcPeriod" startAt="2"/>
              <a:defRPr/>
            </a:pPr>
            <a:r>
              <a:rPr lang="id-ID" altLang="ja-JP" sz="2200" b="1" dirty="0">
                <a:solidFill>
                  <a:srgbClr val="000000"/>
                </a:solidFill>
                <a:ea typeface="ＭＳ Ｐゴシック" pitchFamily="50" charset="-128"/>
                <a:cs typeface="Arial" charset="0"/>
              </a:rPr>
              <a:t>Laporan tentang pemenuhan pembayaran pajak yang telah dilaksanakan sendiri dalam satu Tahun Pajak atau Bagian Tahun Pajak</a:t>
            </a:r>
          </a:p>
          <a:p>
            <a:pPr marL="457200" indent="-457200" eaLnBrk="0" hangingPunct="0">
              <a:spcBef>
                <a:spcPct val="50000"/>
              </a:spcBef>
              <a:defRPr/>
            </a:pPr>
            <a:r>
              <a:rPr lang="id-ID" altLang="ja-JP" sz="2200" b="1" dirty="0">
                <a:solidFill>
                  <a:srgbClr val="000000"/>
                </a:solidFill>
                <a:ea typeface="ＭＳ Ｐゴシック" pitchFamily="50" charset="-128"/>
                <a:cs typeface="Arial" charset="0"/>
              </a:rPr>
              <a:t>c.	Laporan pembayaran dari pemotong atau pemungut tentang pemotongan/pemungutan pajak orang atau badan lain dalam satu Masa Pajak</a:t>
            </a:r>
          </a:p>
        </p:txBody>
      </p:sp>
      <p:pic>
        <p:nvPicPr>
          <p:cNvPr id="25609" name="Picture 9" descr="concierge_podium_writing_reservations_md_wht"/>
          <p:cNvPicPr>
            <a:picLocks noGrp="1" noChangeAspect="1" noChangeArrowheads="1" noCrop="1"/>
          </p:cNvPicPr>
          <p:nvPr>
            <p:ph idx="1"/>
          </p:nvPr>
        </p:nvPicPr>
        <p:blipFill>
          <a:blip r:embed="rId3"/>
          <a:srcRect/>
          <a:stretch>
            <a:fillRect/>
          </a:stretch>
        </p:blipFill>
        <p:spPr>
          <a:xfrm>
            <a:off x="7878763" y="2286000"/>
            <a:ext cx="1265237" cy="2286000"/>
          </a:xfrm>
          <a:noFill/>
        </p:spPr>
      </p:pic>
      <p:sp>
        <p:nvSpPr>
          <p:cNvPr id="25613" name="Text Box 13"/>
          <p:cNvSpPr txBox="1">
            <a:spLocks noChangeAspect="1" noChangeArrowheads="1"/>
          </p:cNvSpPr>
          <p:nvPr/>
        </p:nvSpPr>
        <p:spPr bwMode="auto">
          <a:xfrm>
            <a:off x="1600200" y="304800"/>
            <a:ext cx="7219950" cy="1076325"/>
          </a:xfrm>
          <a:prstGeom prst="rect">
            <a:avLst/>
          </a:prstGeom>
          <a:solidFill>
            <a:schemeClr val="bg1"/>
          </a:solidFill>
          <a:ln w="9525">
            <a:solidFill>
              <a:schemeClr val="tx1"/>
            </a:solidFill>
            <a:miter lim="800000"/>
            <a:headEnd/>
            <a:tailEnd/>
          </a:ln>
          <a:effectLst/>
        </p:spPr>
        <p:txBody>
          <a:bodyPr>
            <a:spAutoFit/>
          </a:bodyPr>
          <a:lstStyle/>
          <a:p>
            <a:pPr marL="514350" indent="-514350" eaLnBrk="0" hangingPunct="0">
              <a:spcBef>
                <a:spcPct val="50000"/>
              </a:spcBef>
              <a:defRPr/>
            </a:pPr>
            <a:r>
              <a:rPr lang="en-US" altLang="ja-JP" sz="3200" b="1" dirty="0">
                <a:effectLst>
                  <a:outerShdw blurRad="38100" dist="38100" dir="2700000" algn="tl">
                    <a:srgbClr val="000000"/>
                  </a:outerShdw>
                </a:effectLst>
                <a:latin typeface="Times New Roman" pitchFamily="18" charset="0"/>
                <a:ea typeface="ＭＳ Ｐゴシック" pitchFamily="50" charset="-128"/>
                <a:cs typeface="Arial" charset="0"/>
              </a:rPr>
              <a:t>C. SURAT PEMBERITAHUAN PAJAK PENGHASILAN (</a:t>
            </a:r>
            <a:r>
              <a:rPr lang="en-US" altLang="ja-JP" sz="3200" b="1" dirty="0" err="1">
                <a:effectLst>
                  <a:outerShdw blurRad="38100" dist="38100" dir="2700000" algn="tl">
                    <a:srgbClr val="000000"/>
                  </a:outerShdw>
                </a:effectLst>
                <a:latin typeface="Times New Roman" pitchFamily="18" charset="0"/>
                <a:ea typeface="ＭＳ Ｐゴシック" pitchFamily="50" charset="-128"/>
                <a:cs typeface="Arial" charset="0"/>
              </a:rPr>
              <a:t>PPh</a:t>
            </a:r>
            <a:r>
              <a:rPr lang="en-US" altLang="ja-JP" sz="3200" b="1" dirty="0">
                <a:effectLst>
                  <a:outerShdw blurRad="38100" dist="38100" dir="2700000" algn="tl">
                    <a:srgbClr val="000000"/>
                  </a:outerShdw>
                </a:effectLst>
                <a:latin typeface="Times New Roman" pitchFamily="18" charset="0"/>
                <a:ea typeface="ＭＳ Ｐゴシック" pitchFamily="50" charset="-128"/>
                <a:cs typeface="Arial" charset="0"/>
              </a:rPr>
              <a:t>)</a:t>
            </a:r>
          </a:p>
        </p:txBody>
      </p:sp>
      <p:sp>
        <p:nvSpPr>
          <p:cNvPr id="24581" name="Text Box 15"/>
          <p:cNvSpPr txBox="1">
            <a:spLocks noChangeArrowheads="1"/>
          </p:cNvSpPr>
          <p:nvPr/>
        </p:nvSpPr>
        <p:spPr bwMode="auto">
          <a:xfrm>
            <a:off x="7620000" y="6477000"/>
            <a:ext cx="1524000" cy="376238"/>
          </a:xfrm>
          <a:prstGeom prst="rect">
            <a:avLst/>
          </a:prstGeom>
          <a:noFill/>
          <a:ln w="9525">
            <a:solidFill>
              <a:srgbClr val="000066"/>
            </a:solidFill>
            <a:miter lim="800000"/>
            <a:headEnd/>
            <a:tailEnd/>
          </a:ln>
        </p:spPr>
        <p:txBody>
          <a:bodyPr>
            <a:spAutoFit/>
          </a:bodyPr>
          <a:lstStyle/>
          <a:p>
            <a:pPr>
              <a:spcBef>
                <a:spcPct val="50000"/>
              </a:spcBef>
            </a:pPr>
            <a:r>
              <a:rPr lang="en-US">
                <a:solidFill>
                  <a:srgbClr val="000000"/>
                </a:solidFill>
              </a:rPr>
              <a:t>Pasal 3 (1)</a:t>
            </a:r>
            <a:endParaRPr lang="id-ID">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5609"/>
                                        </p:tgtEl>
                                        <p:attrNameLst>
                                          <p:attrName>style.visibility</p:attrName>
                                        </p:attrNameLst>
                                      </p:cBhvr>
                                      <p:to>
                                        <p:strVal val="visible"/>
                                      </p:to>
                                    </p:set>
                                    <p:animEffect transition="in" filter="box(out)">
                                      <p:cBhvr>
                                        <p:cTn id="7" dur="500"/>
                                        <p:tgtEl>
                                          <p:spTgt spid="25609"/>
                                        </p:tgtEl>
                                      </p:cBhvr>
                                    </p:animEffect>
                                  </p:childTnLst>
                                </p:cTn>
                              </p:par>
                            </p:childTnLst>
                          </p:cTn>
                        </p:par>
                        <p:par>
                          <p:cTn id="8" fill="hold">
                            <p:stCondLst>
                              <p:cond delay="500"/>
                            </p:stCondLst>
                            <p:childTnLst>
                              <p:par>
                                <p:cTn id="9" presetID="7" presetClass="entr" presetSubtype="4" fill="hold" grpId="0" nodeType="afterEffect">
                                  <p:stCondLst>
                                    <p:cond delay="0"/>
                                  </p:stCondLst>
                                  <p:childTnLst>
                                    <p:set>
                                      <p:cBhvr>
                                        <p:cTn id="10" dur="1" fill="hold">
                                          <p:stCondLst>
                                            <p:cond delay="0"/>
                                          </p:stCondLst>
                                        </p:cTn>
                                        <p:tgtEl>
                                          <p:spTgt spid="25613"/>
                                        </p:tgtEl>
                                        <p:attrNameLst>
                                          <p:attrName>style.visibility</p:attrName>
                                        </p:attrNameLst>
                                      </p:cBhvr>
                                      <p:to>
                                        <p:strVal val="visible"/>
                                      </p:to>
                                    </p:set>
                                    <p:anim calcmode="lin" valueType="num">
                                      <p:cBhvr additive="base">
                                        <p:cTn id="11" dur="2000" fill="hold"/>
                                        <p:tgtEl>
                                          <p:spTgt spid="25613"/>
                                        </p:tgtEl>
                                        <p:attrNameLst>
                                          <p:attrName>ppt_x</p:attrName>
                                        </p:attrNameLst>
                                      </p:cBhvr>
                                      <p:tavLst>
                                        <p:tav tm="0">
                                          <p:val>
                                            <p:strVal val="#ppt_x"/>
                                          </p:val>
                                        </p:tav>
                                        <p:tav tm="100000">
                                          <p:val>
                                            <p:strVal val="#ppt_x"/>
                                          </p:val>
                                        </p:tav>
                                      </p:tavLst>
                                    </p:anim>
                                    <p:anim calcmode="lin" valueType="num">
                                      <p:cBhvr additive="base">
                                        <p:cTn id="12" dur="2000" fill="hold"/>
                                        <p:tgtEl>
                                          <p:spTgt spid="25613"/>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3" presetClass="entr" presetSubtype="10" fill="hold" grpId="0" nodeType="afterEffect">
                                  <p:stCondLst>
                                    <p:cond delay="0"/>
                                  </p:stCondLst>
                                  <p:childTnLst>
                                    <p:set>
                                      <p:cBhvr>
                                        <p:cTn id="15" dur="1" fill="hold">
                                          <p:stCondLst>
                                            <p:cond delay="0"/>
                                          </p:stCondLst>
                                        </p:cTn>
                                        <p:tgtEl>
                                          <p:spTgt spid="25614"/>
                                        </p:tgtEl>
                                        <p:attrNameLst>
                                          <p:attrName>style.visibility</p:attrName>
                                        </p:attrNameLst>
                                      </p:cBhvr>
                                      <p:to>
                                        <p:strVal val="visible"/>
                                      </p:to>
                                    </p:set>
                                    <p:animEffect transition="in" filter="blinds(horizontal)">
                                      <p:cBhvr>
                                        <p:cTn id="16" dur="500"/>
                                        <p:tgtEl>
                                          <p:spTgt spid="25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4" grpId="0"/>
      <p:bldP spid="25613"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7" name="Text Box 11"/>
          <p:cNvSpPr txBox="1">
            <a:spLocks noChangeArrowheads="1"/>
          </p:cNvSpPr>
          <p:nvPr/>
        </p:nvSpPr>
        <p:spPr bwMode="auto">
          <a:xfrm>
            <a:off x="914400" y="762000"/>
            <a:ext cx="7667625" cy="1857375"/>
          </a:xfrm>
          <a:prstGeom prst="rect">
            <a:avLst/>
          </a:prstGeom>
          <a:solidFill>
            <a:schemeClr val="bg1"/>
          </a:solidFill>
          <a:ln w="9525">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r>
              <a:rPr lang="en-US" altLang="ja-JP" sz="2400" b="1" dirty="0">
                <a:solidFill>
                  <a:srgbClr val="000000"/>
                </a:solidFill>
                <a:latin typeface="Arial" charset="0"/>
                <a:ea typeface="ＭＳ Ｐゴシック" pitchFamily="50" charset="-128"/>
                <a:cs typeface="Arial" charset="0"/>
              </a:rPr>
              <a:t>SPT </a:t>
            </a:r>
            <a:r>
              <a:rPr lang="en-US" altLang="ja-JP" sz="2400" b="1" dirty="0" err="1">
                <a:solidFill>
                  <a:srgbClr val="000000"/>
                </a:solidFill>
                <a:latin typeface="Arial" charset="0"/>
                <a:ea typeface="ＭＳ Ｐゴシック" pitchFamily="50" charset="-128"/>
                <a:cs typeface="Arial" charset="0"/>
              </a:rPr>
              <a:t>harus</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diisi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secara</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benar</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jelas</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lengkap</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harus</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ditandatangani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oleh</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pengurus</a:t>
            </a:r>
            <a:r>
              <a:rPr lang="en-US" altLang="ja-JP" sz="2400" b="1" dirty="0">
                <a:solidFill>
                  <a:srgbClr val="000000"/>
                </a:solidFill>
                <a:latin typeface="Arial" charset="0"/>
                <a:ea typeface="ＭＳ Ｐゴシック" pitchFamily="50" charset="-128"/>
                <a:cs typeface="Arial" charset="0"/>
              </a:rPr>
              <a:t>.</a:t>
            </a:r>
          </a:p>
          <a:p>
            <a:pPr eaLnBrk="0" hangingPunct="0">
              <a:spcBef>
                <a:spcPct val="50000"/>
              </a:spcBef>
              <a:defRPr/>
            </a:pPr>
            <a:r>
              <a:rPr lang="en-US" altLang="ja-JP" sz="2400" b="1" dirty="0" err="1">
                <a:solidFill>
                  <a:srgbClr val="000000"/>
                </a:solidFill>
                <a:latin typeface="Arial" charset="0"/>
                <a:ea typeface="ＭＳ Ｐゴシック" pitchFamily="50" charset="-128"/>
                <a:cs typeface="Arial" charset="0"/>
              </a:rPr>
              <a:t>Dalam</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hal</a:t>
            </a:r>
            <a:r>
              <a:rPr lang="en-US" altLang="ja-JP" sz="2400" b="1" dirty="0">
                <a:solidFill>
                  <a:srgbClr val="000000"/>
                </a:solidFill>
                <a:latin typeface="Arial" charset="0"/>
                <a:ea typeface="ＭＳ Ｐゴシック" pitchFamily="50" charset="-128"/>
                <a:cs typeface="Arial" charset="0"/>
              </a:rPr>
              <a:t> SPT </a:t>
            </a:r>
            <a:r>
              <a:rPr lang="en-US" altLang="ja-JP" sz="2400" b="1" dirty="0" err="1">
                <a:solidFill>
                  <a:srgbClr val="000000"/>
                </a:solidFill>
                <a:latin typeface="Arial" charset="0"/>
                <a:ea typeface="ＭＳ Ｐゴシック" pitchFamily="50" charset="-128"/>
                <a:cs typeface="Arial" charset="0"/>
              </a:rPr>
              <a:t>diisi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ditandatangani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oleh</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bukan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pengurus</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harus</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dilampiri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surat</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kuasa</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khusus</a:t>
            </a:r>
            <a:r>
              <a:rPr lang="en-US" altLang="ja-JP" sz="3200" b="1" dirty="0">
                <a:solidFill>
                  <a:srgbClr val="FF3300"/>
                </a:solidFill>
                <a:latin typeface="Arial" charset="0"/>
                <a:ea typeface="ＭＳ Ｐゴシック" pitchFamily="50" charset="-128"/>
                <a:cs typeface="Arial" charset="0"/>
              </a:rPr>
              <a:t>.</a:t>
            </a:r>
          </a:p>
        </p:txBody>
      </p:sp>
      <p:pic>
        <p:nvPicPr>
          <p:cNvPr id="29704" name="Picture 8" descr="mad_scientist_head_thinking_md_wht"/>
          <p:cNvPicPr>
            <a:picLocks noGrp="1" noChangeAspect="1" noChangeArrowheads="1" noCrop="1"/>
          </p:cNvPicPr>
          <p:nvPr>
            <p:ph idx="1"/>
          </p:nvPr>
        </p:nvPicPr>
        <p:blipFill>
          <a:blip r:embed="rId3"/>
          <a:srcRect/>
          <a:stretch>
            <a:fillRect/>
          </a:stretch>
        </p:blipFill>
        <p:spPr>
          <a:xfrm>
            <a:off x="8153400" y="609600"/>
            <a:ext cx="1190625" cy="990600"/>
          </a:xfrm>
          <a:noFill/>
        </p:spPr>
      </p:pic>
      <p:sp>
        <p:nvSpPr>
          <p:cNvPr id="29709" name="Text Box 13"/>
          <p:cNvSpPr txBox="1">
            <a:spLocks noChangeArrowheads="1"/>
          </p:cNvSpPr>
          <p:nvPr/>
        </p:nvSpPr>
        <p:spPr bwMode="auto">
          <a:xfrm>
            <a:off x="157163" y="3429000"/>
            <a:ext cx="7920037" cy="2308225"/>
          </a:xfrm>
          <a:prstGeom prst="rect">
            <a:avLst/>
          </a:prstGeom>
          <a:solidFill>
            <a:schemeClr val="bg1"/>
          </a:solidFill>
          <a:ln w="9525">
            <a:noFill/>
            <a:miter lim="800000"/>
            <a:headEnd/>
            <a:tailEnd/>
          </a:ln>
          <a:effectLst>
            <a:outerShdw dist="35921" dir="2700000" algn="ctr" rotWithShape="0">
              <a:schemeClr val="tx1"/>
            </a:outerShdw>
          </a:effectLst>
        </p:spPr>
        <p:txBody>
          <a:bodyPr>
            <a:spAutoFit/>
          </a:bodyPr>
          <a:lstStyle/>
          <a:p>
            <a:pPr marL="457200" indent="-457200" eaLnBrk="0" hangingPunct="0">
              <a:spcBef>
                <a:spcPct val="50000"/>
              </a:spcBef>
              <a:tabLst>
                <a:tab pos="533400" algn="l"/>
              </a:tabLst>
              <a:defRPr/>
            </a:pPr>
            <a:r>
              <a:rPr lang="en-US" altLang="ja-JP" sz="2400" b="1" dirty="0">
                <a:solidFill>
                  <a:srgbClr val="000000"/>
                </a:solidFill>
                <a:latin typeface="Arial" charset="0"/>
                <a:ea typeface="ＭＳ Ｐゴシック" pitchFamily="50" charset="-128"/>
                <a:cs typeface="Arial" charset="0"/>
              </a:rPr>
              <a:t>SPT </a:t>
            </a:r>
            <a:r>
              <a:rPr lang="en-US" altLang="ja-JP" sz="2400" b="1" dirty="0" err="1">
                <a:solidFill>
                  <a:srgbClr val="000000"/>
                </a:solidFill>
                <a:latin typeface="Arial" charset="0"/>
                <a:ea typeface="ＭＳ Ｐゴシック" pitchFamily="50" charset="-128"/>
                <a:cs typeface="Arial" charset="0"/>
              </a:rPr>
              <a:t>tidak</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disampaikan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atau</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disampaikan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tidak</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sesuai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dengan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batas</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waktu</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dikenakan</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sanksi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administrasi</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berupa</a:t>
            </a:r>
            <a:r>
              <a:rPr lang="en-US" altLang="ja-JP" sz="2400" b="1" dirty="0">
                <a:solidFill>
                  <a:srgbClr val="000000"/>
                </a:solidFill>
                <a:latin typeface="Arial" charset="0"/>
                <a:ea typeface="ＭＳ Ｐゴシック" pitchFamily="50" charset="-128"/>
                <a:cs typeface="Arial" charset="0"/>
              </a:rPr>
              <a:t> </a:t>
            </a:r>
            <a:r>
              <a:rPr lang="en-US" altLang="ja-JP" sz="2400" b="1" dirty="0" err="1">
                <a:solidFill>
                  <a:srgbClr val="000000"/>
                </a:solidFill>
                <a:latin typeface="Arial" charset="0"/>
                <a:ea typeface="ＭＳ Ｐゴシック" pitchFamily="50" charset="-128"/>
                <a:cs typeface="Arial" charset="0"/>
              </a:rPr>
              <a:t>denda</a:t>
            </a:r>
            <a:endParaRPr lang="en-US" altLang="ja-JP" sz="2400" b="1" dirty="0">
              <a:solidFill>
                <a:srgbClr val="000000"/>
              </a:solidFill>
              <a:latin typeface="Arial" charset="0"/>
              <a:ea typeface="ＭＳ Ｐゴシック" pitchFamily="50" charset="-128"/>
              <a:cs typeface="Arial" charset="0"/>
            </a:endParaRPr>
          </a:p>
          <a:p>
            <a:pPr marL="457200" indent="-457200" eaLnBrk="0" hangingPunct="0">
              <a:spcBef>
                <a:spcPct val="50000"/>
              </a:spcBef>
              <a:tabLst>
                <a:tab pos="533400" algn="l"/>
              </a:tabLst>
              <a:defRPr/>
            </a:pPr>
            <a:r>
              <a:rPr lang="en-US" sz="2400" b="1" dirty="0">
                <a:solidFill>
                  <a:srgbClr val="000000"/>
                </a:solidFill>
                <a:latin typeface="Arial" charset="0"/>
                <a:ea typeface="ＭＳ Ｐゴシック" pitchFamily="50" charset="-128"/>
                <a:cs typeface="Arial" charset="0"/>
              </a:rPr>
              <a:t>	</a:t>
            </a:r>
            <a:endParaRPr lang="en-US" altLang="ja-JP" sz="2400" b="1" dirty="0">
              <a:solidFill>
                <a:srgbClr val="000000"/>
              </a:solidFill>
              <a:latin typeface="Arial" charset="0"/>
              <a:ea typeface="ＭＳ Ｐゴシック" pitchFamily="50" charset="-128"/>
              <a:cs typeface="Arial" charset="0"/>
            </a:endParaRPr>
          </a:p>
          <a:p>
            <a:pPr marL="457200" indent="-457200" eaLnBrk="0" hangingPunct="0">
              <a:spcBef>
                <a:spcPct val="50000"/>
              </a:spcBef>
              <a:tabLst>
                <a:tab pos="533400" algn="l"/>
              </a:tabLst>
              <a:defRPr/>
            </a:pPr>
            <a:endParaRPr lang="en-US" altLang="ja-JP" sz="2400" b="1" dirty="0">
              <a:solidFill>
                <a:srgbClr val="000000"/>
              </a:solidFill>
              <a:latin typeface="Arial" charset="0"/>
              <a:ea typeface="ＭＳ Ｐゴシック" pitchFamily="50" charset="-128"/>
              <a:cs typeface="Arial" charset="0"/>
            </a:endParaRPr>
          </a:p>
        </p:txBody>
      </p:sp>
      <p:sp>
        <p:nvSpPr>
          <p:cNvPr id="26631" name="Text Box 15"/>
          <p:cNvSpPr txBox="1">
            <a:spLocks noChangeArrowheads="1"/>
          </p:cNvSpPr>
          <p:nvPr/>
        </p:nvSpPr>
        <p:spPr bwMode="auto">
          <a:xfrm>
            <a:off x="7924800" y="2743200"/>
            <a:ext cx="1219200" cy="366713"/>
          </a:xfrm>
          <a:prstGeom prst="rect">
            <a:avLst/>
          </a:prstGeom>
          <a:noFill/>
          <a:ln w="9525">
            <a:noFill/>
            <a:miter lim="800000"/>
            <a:headEnd/>
            <a:tailEnd/>
          </a:ln>
        </p:spPr>
        <p:txBody>
          <a:bodyPr>
            <a:spAutoFit/>
          </a:bodyPr>
          <a:lstStyle/>
          <a:p>
            <a:pPr>
              <a:spcBef>
                <a:spcPct val="50000"/>
              </a:spcBef>
            </a:pPr>
            <a:r>
              <a:rPr lang="en-US"/>
              <a:t>Pasal 4</a:t>
            </a:r>
            <a:endParaRPr lang="id-ID"/>
          </a:p>
        </p:txBody>
      </p:sp>
      <p:sp>
        <p:nvSpPr>
          <p:cNvPr id="26632" name="Text Box 16"/>
          <p:cNvSpPr txBox="1">
            <a:spLocks noChangeArrowheads="1"/>
          </p:cNvSpPr>
          <p:nvPr/>
        </p:nvSpPr>
        <p:spPr bwMode="auto">
          <a:xfrm>
            <a:off x="228600" y="5867400"/>
            <a:ext cx="1905000" cy="366713"/>
          </a:xfrm>
          <a:prstGeom prst="rect">
            <a:avLst/>
          </a:prstGeom>
          <a:noFill/>
          <a:ln w="9525">
            <a:noFill/>
            <a:miter lim="800000"/>
            <a:headEnd/>
            <a:tailEnd/>
          </a:ln>
        </p:spPr>
        <p:txBody>
          <a:bodyPr>
            <a:spAutoFit/>
          </a:bodyPr>
          <a:lstStyle/>
          <a:p>
            <a:pPr>
              <a:spcBef>
                <a:spcPct val="50000"/>
              </a:spcBef>
            </a:pPr>
            <a:r>
              <a:rPr lang="en-US"/>
              <a:t>Pasal 7 ayat (1)</a:t>
            </a:r>
            <a:endParaRPr lang="id-ID"/>
          </a:p>
        </p:txBody>
      </p:sp>
      <p:sp>
        <p:nvSpPr>
          <p:cNvPr id="26633" name="Rectangle 17"/>
          <p:cNvSpPr>
            <a:spLocks noChangeArrowheads="1"/>
          </p:cNvSpPr>
          <p:nvPr/>
        </p:nvSpPr>
        <p:spPr bwMode="auto">
          <a:xfrm>
            <a:off x="0" y="4648200"/>
            <a:ext cx="7162800" cy="954088"/>
          </a:xfrm>
          <a:prstGeom prst="rect">
            <a:avLst/>
          </a:prstGeom>
          <a:noFill/>
          <a:ln w="9525">
            <a:noFill/>
            <a:miter lim="800000"/>
            <a:headEnd/>
            <a:tailEnd/>
          </a:ln>
        </p:spPr>
        <p:txBody>
          <a:bodyPr anchor="ctr">
            <a:spAutoFit/>
          </a:bodyPr>
          <a:lstStyle/>
          <a:p>
            <a:pPr lvl="2" algn="just" eaLnBrk="0" hangingPunct="0">
              <a:buFontTx/>
              <a:buAutoNum type="alphaLcPeriod"/>
              <a:tabLst>
                <a:tab pos="914400" algn="l"/>
                <a:tab pos="1143000" algn="l"/>
                <a:tab pos="1371600" algn="l"/>
              </a:tabLst>
            </a:pPr>
            <a:r>
              <a:rPr lang="id-ID" sz="1400">
                <a:latin typeface="Arial" pitchFamily="34" charset="0"/>
                <a:cs typeface="Times New Roman" pitchFamily="18" charset="0"/>
              </a:rPr>
              <a:t>Rp100.000,00 untuk SPT masa lainnya ;</a:t>
            </a:r>
            <a:endParaRPr lang="en-US" sz="1400"/>
          </a:p>
          <a:p>
            <a:pPr lvl="2" algn="just" eaLnBrk="0" hangingPunct="0">
              <a:buFontTx/>
              <a:buAutoNum type="alphaLcPeriod"/>
              <a:tabLst>
                <a:tab pos="914400" algn="l"/>
                <a:tab pos="1143000" algn="l"/>
                <a:tab pos="1371600" algn="l"/>
              </a:tabLst>
            </a:pPr>
            <a:r>
              <a:rPr lang="id-ID" sz="1400">
                <a:latin typeface="Arial" pitchFamily="34" charset="0"/>
                <a:cs typeface="Times New Roman" pitchFamily="18" charset="0"/>
              </a:rPr>
              <a:t>Rp1.000.000,00 untuk SPT Tahunan PPh Wajib Pajak Badan ;</a:t>
            </a:r>
            <a:endParaRPr lang="en-US" sz="1400"/>
          </a:p>
          <a:p>
            <a:pPr lvl="2" algn="just" eaLnBrk="0" hangingPunct="0">
              <a:buFontTx/>
              <a:buAutoNum type="alphaLcPeriod"/>
              <a:tabLst>
                <a:tab pos="914400" algn="l"/>
                <a:tab pos="1143000" algn="l"/>
                <a:tab pos="1371600" algn="l"/>
              </a:tabLst>
            </a:pPr>
            <a:r>
              <a:rPr lang="id-ID" sz="1400">
                <a:latin typeface="Arial" pitchFamily="34" charset="0"/>
                <a:cs typeface="Times New Roman" pitchFamily="18" charset="0"/>
              </a:rPr>
              <a:t>Rp100.000,00 untuk SPT Tahunan PPh Wajib Pajak Orang Pribadi;</a:t>
            </a:r>
          </a:p>
          <a:p>
            <a:pPr lvl="2" algn="just">
              <a:buFontTx/>
              <a:buAutoNum type="alphaLcPeriod"/>
              <a:tabLst>
                <a:tab pos="914400" algn="l"/>
                <a:tab pos="1143000" algn="l"/>
                <a:tab pos="1371600" algn="l"/>
              </a:tabLst>
            </a:pPr>
            <a:r>
              <a:rPr lang="id-ID" sz="1400">
                <a:latin typeface="Arial" pitchFamily="34" charset="0"/>
                <a:cs typeface="Times New Roman" pitchFamily="18" charset="0"/>
              </a:rPr>
              <a:t>Rp500.000,00 untuk SPT masa PPN;</a:t>
            </a:r>
            <a:endParaRPr lang="en-US" sz="1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29704"/>
                                        </p:tgtEl>
                                        <p:attrNameLst>
                                          <p:attrName>style.visibility</p:attrName>
                                        </p:attrNameLst>
                                      </p:cBhvr>
                                      <p:to>
                                        <p:strVal val="visible"/>
                                      </p:to>
                                    </p:set>
                                    <p:animEffect transition="in" filter="blinds(vertical)">
                                      <p:cBhvr>
                                        <p:cTn id="7" dur="500"/>
                                        <p:tgtEl>
                                          <p:spTgt spid="2970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9707"/>
                                        </p:tgtEl>
                                        <p:attrNameLst>
                                          <p:attrName>style.visibility</p:attrName>
                                        </p:attrNameLst>
                                      </p:cBhvr>
                                      <p:to>
                                        <p:strVal val="visible"/>
                                      </p:to>
                                    </p:set>
                                  </p:childTnLst>
                                </p:cTn>
                              </p:par>
                            </p:childTnLst>
                          </p:cTn>
                        </p:par>
                        <p:par>
                          <p:cTn id="11" fill="hold">
                            <p:stCondLst>
                              <p:cond delay="1000"/>
                            </p:stCondLst>
                            <p:childTnLst>
                              <p:par>
                                <p:cTn id="12" presetID="20" presetClass="entr" presetSubtype="0" fill="hold" grpId="0" nodeType="afterEffect">
                                  <p:stCondLst>
                                    <p:cond delay="0"/>
                                  </p:stCondLst>
                                  <p:childTnLst>
                                    <p:set>
                                      <p:cBhvr>
                                        <p:cTn id="13" dur="1" fill="hold">
                                          <p:stCondLst>
                                            <p:cond delay="0"/>
                                          </p:stCondLst>
                                        </p:cTn>
                                        <p:tgtEl>
                                          <p:spTgt spid="29709"/>
                                        </p:tgtEl>
                                        <p:attrNameLst>
                                          <p:attrName>style.visibility</p:attrName>
                                        </p:attrNameLst>
                                      </p:cBhvr>
                                      <p:to>
                                        <p:strVal val="visible"/>
                                      </p:to>
                                    </p:set>
                                    <p:animEffect transition="in" filter="wedge">
                                      <p:cBhvr>
                                        <p:cTn id="14" dur="5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7" grpId="0" animBg="1" autoUpdateAnimBg="0"/>
      <p:bldP spid="29709"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7" name="Picture 13" descr="businessman_nervous_md_wht[1]"/>
          <p:cNvPicPr>
            <a:picLocks noGrp="1" noChangeAspect="1" noChangeArrowheads="1" noCrop="1"/>
          </p:cNvPicPr>
          <p:nvPr>
            <p:ph sz="quarter" idx="1"/>
          </p:nvPr>
        </p:nvPicPr>
        <p:blipFill>
          <a:blip r:embed="rId3"/>
          <a:srcRect/>
          <a:stretch>
            <a:fillRect/>
          </a:stretch>
        </p:blipFill>
        <p:spPr>
          <a:xfrm>
            <a:off x="0" y="5794375"/>
            <a:ext cx="1238250" cy="1063625"/>
          </a:xfrm>
        </p:spPr>
      </p:pic>
      <p:sp>
        <p:nvSpPr>
          <p:cNvPr id="31763" name="Text Box 19"/>
          <p:cNvSpPr txBox="1">
            <a:spLocks noChangeAspect="1" noChangeArrowheads="1"/>
          </p:cNvSpPr>
          <p:nvPr/>
        </p:nvSpPr>
        <p:spPr bwMode="auto">
          <a:xfrm>
            <a:off x="360363" y="304800"/>
            <a:ext cx="8459787" cy="588963"/>
          </a:xfrm>
          <a:prstGeom prst="rect">
            <a:avLst/>
          </a:prstGeom>
          <a:solidFill>
            <a:schemeClr val="bg1"/>
          </a:solidFill>
          <a:ln w="9525">
            <a:solidFill>
              <a:schemeClr val="tx1"/>
            </a:solidFill>
            <a:miter lim="800000"/>
            <a:headEnd/>
            <a:tailEnd/>
          </a:ln>
          <a:effectLst/>
        </p:spPr>
        <p:txBody>
          <a:bodyPr>
            <a:spAutoFit/>
          </a:bodyPr>
          <a:lstStyle/>
          <a:p>
            <a:pPr marL="514350" indent="-514350" eaLnBrk="0" hangingPunct="0">
              <a:spcBef>
                <a:spcPct val="50000"/>
              </a:spcBef>
              <a:defRPr/>
            </a:pPr>
            <a:r>
              <a:rPr lang="en-US" altLang="ja-JP" sz="3200" b="1" dirty="0">
                <a:solidFill>
                  <a:srgbClr val="0000CC"/>
                </a:solidFill>
                <a:effectLst>
                  <a:outerShdw blurRad="38100" dist="38100" dir="2700000" algn="tl">
                    <a:srgbClr val="000000"/>
                  </a:outerShdw>
                </a:effectLst>
                <a:latin typeface="Times New Roman" pitchFamily="18" charset="0"/>
                <a:ea typeface="ＭＳ Ｐゴシック" pitchFamily="50" charset="-128"/>
                <a:cs typeface="Arial" charset="0"/>
              </a:rPr>
              <a:t>D. PENETAPAN DAN KETETAPAN PAJAK</a:t>
            </a:r>
          </a:p>
        </p:txBody>
      </p:sp>
      <p:sp>
        <p:nvSpPr>
          <p:cNvPr id="31764" name="Text Box 20"/>
          <p:cNvSpPr txBox="1">
            <a:spLocks noChangeArrowheads="1"/>
          </p:cNvSpPr>
          <p:nvPr/>
        </p:nvSpPr>
        <p:spPr bwMode="auto">
          <a:xfrm>
            <a:off x="468313" y="1052513"/>
            <a:ext cx="8207375" cy="5226050"/>
          </a:xfrm>
          <a:prstGeom prst="rect">
            <a:avLst/>
          </a:prstGeom>
          <a:noFill/>
          <a:ln w="9525">
            <a:noFill/>
            <a:miter lim="800000"/>
            <a:headEnd/>
            <a:tailEnd/>
          </a:ln>
        </p:spPr>
        <p:txBody>
          <a:bodyPr>
            <a:spAutoFit/>
          </a:bodyPr>
          <a:lstStyle/>
          <a:p>
            <a:pPr marL="457200" indent="-457200" eaLnBrk="0" hangingPunct="0">
              <a:spcBef>
                <a:spcPct val="50000"/>
              </a:spcBef>
            </a:pPr>
            <a:r>
              <a:rPr lang="en-US" b="1">
                <a:latin typeface="Arial" pitchFamily="34" charset="0"/>
              </a:rPr>
              <a:t>Surat Tagihan Pajak (STP)</a:t>
            </a:r>
            <a:r>
              <a:rPr lang="en-US" sz="1600">
                <a:latin typeface="Arial" pitchFamily="34" charset="0"/>
              </a:rPr>
              <a:t> adalah surat untuk melakukan tagihan pajak dan atau sanksi administrasi berupa denda dan atau bunga.</a:t>
            </a:r>
          </a:p>
          <a:p>
            <a:pPr marL="457200" indent="-457200" eaLnBrk="0" hangingPunct="0">
              <a:spcBef>
                <a:spcPct val="50000"/>
              </a:spcBef>
            </a:pPr>
            <a:r>
              <a:rPr lang="en-US" b="1">
                <a:latin typeface="Arial" pitchFamily="34" charset="0"/>
              </a:rPr>
              <a:t>Fungsi STP :</a:t>
            </a:r>
          </a:p>
          <a:p>
            <a:pPr marL="457200" indent="-457200" eaLnBrk="0" hangingPunct="0">
              <a:spcBef>
                <a:spcPct val="50000"/>
              </a:spcBef>
              <a:buFontTx/>
              <a:buAutoNum type="alphaLcPeriod"/>
            </a:pPr>
            <a:r>
              <a:rPr lang="en-US" sz="1600">
                <a:latin typeface="Arial" pitchFamily="34" charset="0"/>
              </a:rPr>
              <a:t>Sebagai koreksi atas jumlah pajak yang terutang menurut SPT WP</a:t>
            </a:r>
          </a:p>
          <a:p>
            <a:pPr marL="457200" indent="-457200" eaLnBrk="0" hangingPunct="0">
              <a:spcBef>
                <a:spcPct val="50000"/>
              </a:spcBef>
              <a:buFontTx/>
              <a:buAutoNum type="alphaLcPeriod"/>
            </a:pPr>
            <a:r>
              <a:rPr lang="en-US" sz="1600">
                <a:latin typeface="Arial" pitchFamily="34" charset="0"/>
              </a:rPr>
              <a:t>Sarana untuk mengenakan sanksi berupa bunga dan atau denda</a:t>
            </a:r>
          </a:p>
          <a:p>
            <a:pPr marL="457200" indent="-457200" eaLnBrk="0" hangingPunct="0">
              <a:spcBef>
                <a:spcPct val="50000"/>
              </a:spcBef>
              <a:buFontTx/>
              <a:buAutoNum type="alphaLcPeriod"/>
            </a:pPr>
            <a:r>
              <a:rPr lang="en-US" sz="1600">
                <a:latin typeface="Arial" pitchFamily="34" charset="0"/>
              </a:rPr>
              <a:t>Sarana untuk menagih pajak</a:t>
            </a:r>
          </a:p>
          <a:p>
            <a:pPr marL="457200" indent="-457200" eaLnBrk="0" hangingPunct="0">
              <a:spcBef>
                <a:spcPct val="50000"/>
              </a:spcBef>
            </a:pPr>
            <a:r>
              <a:rPr lang="en-US" b="1">
                <a:latin typeface="Arial" pitchFamily="34" charset="0"/>
              </a:rPr>
              <a:t>Sebab diterbitkan STP :</a:t>
            </a:r>
          </a:p>
          <a:p>
            <a:pPr marL="457200" indent="-457200" eaLnBrk="0" hangingPunct="0">
              <a:spcBef>
                <a:spcPct val="50000"/>
              </a:spcBef>
              <a:buFontTx/>
              <a:buAutoNum type="alphaLcPeriod"/>
            </a:pPr>
            <a:r>
              <a:rPr lang="en-US" sz="1600">
                <a:latin typeface="Arial" pitchFamily="34" charset="0"/>
              </a:rPr>
              <a:t>Pajak dalam tahun berjalan tidak atau kurang dibayar</a:t>
            </a:r>
          </a:p>
          <a:p>
            <a:pPr marL="457200" indent="-457200" eaLnBrk="0" hangingPunct="0">
              <a:spcBef>
                <a:spcPct val="50000"/>
              </a:spcBef>
              <a:buFontTx/>
              <a:buAutoNum type="alphaLcPeriod"/>
            </a:pPr>
            <a:r>
              <a:rPr lang="en-US" sz="1600">
                <a:latin typeface="Arial" pitchFamily="34" charset="0"/>
              </a:rPr>
              <a:t>Berdasar penelitian SPT terdapat kekurangan pembayaran akibat salah tulis dan atau salah hitung</a:t>
            </a:r>
          </a:p>
          <a:p>
            <a:pPr marL="457200" indent="-457200" eaLnBrk="0" hangingPunct="0">
              <a:spcBef>
                <a:spcPct val="50000"/>
              </a:spcBef>
              <a:buFontTx/>
              <a:buAutoNum type="alphaLcPeriod"/>
            </a:pPr>
            <a:r>
              <a:rPr lang="en-US" sz="1600">
                <a:latin typeface="Arial" pitchFamily="34" charset="0"/>
              </a:rPr>
              <a:t>WP dikenakan sanksi administrasi berupa denda dan atau bunga</a:t>
            </a:r>
          </a:p>
          <a:p>
            <a:pPr marL="457200" indent="-457200" eaLnBrk="0" hangingPunct="0">
              <a:spcBef>
                <a:spcPct val="50000"/>
              </a:spcBef>
              <a:buFontTx/>
              <a:buAutoNum type="alphaLcPeriod"/>
            </a:pPr>
            <a:r>
              <a:rPr lang="en-US" sz="1600">
                <a:latin typeface="Arial" pitchFamily="34" charset="0"/>
              </a:rPr>
              <a:t>Pengusaha yang dikenakan pajak tidak melapor untuk dikukuhkan sebagai PKP</a:t>
            </a:r>
          </a:p>
          <a:p>
            <a:pPr marL="457200" indent="-457200" eaLnBrk="0" hangingPunct="0">
              <a:spcBef>
                <a:spcPct val="50000"/>
              </a:spcBef>
              <a:buFontTx/>
              <a:buAutoNum type="alphaLcPeriod"/>
            </a:pPr>
            <a:r>
              <a:rPr lang="en-US" sz="1600">
                <a:latin typeface="Arial" pitchFamily="34" charset="0"/>
              </a:rPr>
              <a:t>Pengusaha yang tidak/bukan PKP membuat Faktur Pajak</a:t>
            </a:r>
          </a:p>
          <a:p>
            <a:pPr marL="457200" indent="-457200" eaLnBrk="0" hangingPunct="0">
              <a:spcBef>
                <a:spcPct val="50000"/>
              </a:spcBef>
              <a:buFontTx/>
              <a:buAutoNum type="alphaLcPeriod"/>
            </a:pPr>
            <a:r>
              <a:rPr lang="en-US" sz="1600">
                <a:latin typeface="Arial" pitchFamily="34" charset="0"/>
              </a:rPr>
              <a:t>PKP tidak membuat Faktur Pajak atau membuat Faktur Pajak tapi tidak tepat waktu atau tidak mengisi Faktur Pajak dengan lengkap </a:t>
            </a:r>
            <a:endParaRPr lang="id-ID" sz="1600">
              <a:latin typeface="Arial" pitchFamily="34" charset="0"/>
            </a:endParaRPr>
          </a:p>
        </p:txBody>
      </p:sp>
      <p:sp>
        <p:nvSpPr>
          <p:cNvPr id="27653" name="Text Box 21"/>
          <p:cNvSpPr txBox="1">
            <a:spLocks noChangeArrowheads="1"/>
          </p:cNvSpPr>
          <p:nvPr/>
        </p:nvSpPr>
        <p:spPr bwMode="auto">
          <a:xfrm>
            <a:off x="6934200" y="6400800"/>
            <a:ext cx="1752600" cy="366713"/>
          </a:xfrm>
          <a:prstGeom prst="rect">
            <a:avLst/>
          </a:prstGeom>
          <a:noFill/>
          <a:ln w="9525">
            <a:noFill/>
            <a:miter lim="800000"/>
            <a:headEnd/>
            <a:tailEnd/>
          </a:ln>
        </p:spPr>
        <p:txBody>
          <a:bodyPr>
            <a:spAutoFit/>
          </a:bodyPr>
          <a:lstStyle/>
          <a:p>
            <a:pPr>
              <a:spcBef>
                <a:spcPct val="50000"/>
              </a:spcBef>
            </a:pPr>
            <a:r>
              <a:rPr lang="en-US"/>
              <a:t>Pasal 14</a:t>
            </a:r>
            <a:endParaRPr lang="id-ID"/>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31757"/>
                                        </p:tgtEl>
                                        <p:attrNameLst>
                                          <p:attrName>style.visibility</p:attrName>
                                        </p:attrNameLst>
                                      </p:cBhvr>
                                      <p:to>
                                        <p:strVal val="visible"/>
                                      </p:to>
                                    </p:set>
                                    <p:anim calcmode="lin" valueType="num">
                                      <p:cBhvr additive="base">
                                        <p:cTn id="7" dur="1000" fill="hold"/>
                                        <p:tgtEl>
                                          <p:spTgt spid="31757"/>
                                        </p:tgtEl>
                                        <p:attrNameLst>
                                          <p:attrName>ppt_x</p:attrName>
                                        </p:attrNameLst>
                                      </p:cBhvr>
                                      <p:tavLst>
                                        <p:tav tm="0">
                                          <p:val>
                                            <p:strVal val="#ppt_x"/>
                                          </p:val>
                                        </p:tav>
                                        <p:tav tm="100000">
                                          <p:val>
                                            <p:strVal val="#ppt_x"/>
                                          </p:val>
                                        </p:tav>
                                      </p:tavLst>
                                    </p:anim>
                                    <p:anim calcmode="lin" valueType="num">
                                      <p:cBhvr additive="base">
                                        <p:cTn id="8" dur="1000" fill="hold"/>
                                        <p:tgtEl>
                                          <p:spTgt spid="3175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55" presetClass="entr" presetSubtype="0" fill="hold" grpId="0" nodeType="afterEffect">
                                  <p:stCondLst>
                                    <p:cond delay="0"/>
                                  </p:stCondLst>
                                  <p:childTnLst>
                                    <p:set>
                                      <p:cBhvr>
                                        <p:cTn id="11" dur="1" fill="hold">
                                          <p:stCondLst>
                                            <p:cond delay="0"/>
                                          </p:stCondLst>
                                        </p:cTn>
                                        <p:tgtEl>
                                          <p:spTgt spid="31763"/>
                                        </p:tgtEl>
                                        <p:attrNameLst>
                                          <p:attrName>style.visibility</p:attrName>
                                        </p:attrNameLst>
                                      </p:cBhvr>
                                      <p:to>
                                        <p:strVal val="visible"/>
                                      </p:to>
                                    </p:set>
                                    <p:anim calcmode="lin" valueType="num">
                                      <p:cBhvr>
                                        <p:cTn id="12" dur="1000" fill="hold"/>
                                        <p:tgtEl>
                                          <p:spTgt spid="31763"/>
                                        </p:tgtEl>
                                        <p:attrNameLst>
                                          <p:attrName>ppt_w</p:attrName>
                                        </p:attrNameLst>
                                      </p:cBhvr>
                                      <p:tavLst>
                                        <p:tav tm="0">
                                          <p:val>
                                            <p:strVal val="#ppt_w*0.70"/>
                                          </p:val>
                                        </p:tav>
                                        <p:tav tm="100000">
                                          <p:val>
                                            <p:strVal val="#ppt_w"/>
                                          </p:val>
                                        </p:tav>
                                      </p:tavLst>
                                    </p:anim>
                                    <p:anim calcmode="lin" valueType="num">
                                      <p:cBhvr>
                                        <p:cTn id="13" dur="1000" fill="hold"/>
                                        <p:tgtEl>
                                          <p:spTgt spid="31763"/>
                                        </p:tgtEl>
                                        <p:attrNameLst>
                                          <p:attrName>ppt_h</p:attrName>
                                        </p:attrNameLst>
                                      </p:cBhvr>
                                      <p:tavLst>
                                        <p:tav tm="0">
                                          <p:val>
                                            <p:strVal val="#ppt_h"/>
                                          </p:val>
                                        </p:tav>
                                        <p:tav tm="100000">
                                          <p:val>
                                            <p:strVal val="#ppt_h"/>
                                          </p:val>
                                        </p:tav>
                                      </p:tavLst>
                                    </p:anim>
                                    <p:animEffect transition="in" filter="fade">
                                      <p:cBhvr>
                                        <p:cTn id="14" dur="1000"/>
                                        <p:tgtEl>
                                          <p:spTgt spid="31763"/>
                                        </p:tgtEl>
                                      </p:cBhvr>
                                    </p:animEffect>
                                  </p:childTnLst>
                                </p:cTn>
                              </p:par>
                            </p:childTnLst>
                          </p:cTn>
                        </p:par>
                        <p:par>
                          <p:cTn id="15" fill="hold">
                            <p:stCondLst>
                              <p:cond delay="2000"/>
                            </p:stCondLst>
                            <p:childTnLst>
                              <p:par>
                                <p:cTn id="16" presetID="14" presetClass="entr" presetSubtype="10" fill="hold" grpId="0" nodeType="afterEffect">
                                  <p:stCondLst>
                                    <p:cond delay="0"/>
                                  </p:stCondLst>
                                  <p:childTnLst>
                                    <p:set>
                                      <p:cBhvr>
                                        <p:cTn id="17" dur="1" fill="hold">
                                          <p:stCondLst>
                                            <p:cond delay="0"/>
                                          </p:stCondLst>
                                        </p:cTn>
                                        <p:tgtEl>
                                          <p:spTgt spid="31764"/>
                                        </p:tgtEl>
                                        <p:attrNameLst>
                                          <p:attrName>style.visibility</p:attrName>
                                        </p:attrNameLst>
                                      </p:cBhvr>
                                      <p:to>
                                        <p:strVal val="visible"/>
                                      </p:to>
                                    </p:set>
                                    <p:animEffect transition="in" filter="randombar(horizontal)">
                                      <p:cBhvr>
                                        <p:cTn id="18" dur="500"/>
                                        <p:tgtEl>
                                          <p:spTgt spid="31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3" grpId="0" animBg="1"/>
      <p:bldP spid="3176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Text Box 8"/>
          <p:cNvSpPr txBox="1">
            <a:spLocks noChangeArrowheads="1"/>
          </p:cNvSpPr>
          <p:nvPr/>
        </p:nvSpPr>
        <p:spPr bwMode="auto">
          <a:xfrm>
            <a:off x="381000" y="457200"/>
            <a:ext cx="7848600" cy="3995738"/>
          </a:xfrm>
          <a:prstGeom prst="rect">
            <a:avLst/>
          </a:prstGeom>
          <a:solidFill>
            <a:schemeClr val="bg1"/>
          </a:solidFill>
          <a:ln w="9525">
            <a:noFill/>
            <a:miter lim="800000"/>
            <a:headEnd/>
            <a:tailEnd/>
          </a:ln>
          <a:effectLst>
            <a:outerShdw dist="35921" dir="2700000" algn="ctr" rotWithShape="0">
              <a:schemeClr val="tx1"/>
            </a:outerShdw>
          </a:effectLst>
        </p:spPr>
        <p:txBody>
          <a:bodyPr>
            <a:spAutoFit/>
          </a:bodyPr>
          <a:lstStyle/>
          <a:p>
            <a:pPr eaLnBrk="0" hangingPunct="0">
              <a:spcBef>
                <a:spcPct val="50000"/>
              </a:spcBef>
              <a:defRPr/>
            </a:pPr>
            <a:r>
              <a:rPr lang="id-ID" altLang="ja-JP" sz="2800" dirty="0">
                <a:effectLst>
                  <a:outerShdw blurRad="38100" dist="38100" dir="2700000" algn="tl">
                    <a:srgbClr val="000000"/>
                  </a:outerShdw>
                </a:effectLst>
                <a:latin typeface="Arial" charset="0"/>
                <a:ea typeface="ＭＳ Ｐゴシック" pitchFamily="50" charset="-128"/>
                <a:cs typeface="Arial" charset="0"/>
              </a:rPr>
              <a:t>Jenis-jenis Ketetapan Pajak</a:t>
            </a:r>
            <a:endParaRPr lang="id-ID" altLang="ja-JP" sz="2800" dirty="0">
              <a:latin typeface="Arial" charset="0"/>
              <a:ea typeface="ＭＳ Ｐゴシック" pitchFamily="50" charset="-128"/>
              <a:cs typeface="Arial" charset="0"/>
            </a:endParaRPr>
          </a:p>
          <a:p>
            <a:pPr algn="just" eaLnBrk="0" hangingPunct="0">
              <a:spcBef>
                <a:spcPct val="50000"/>
              </a:spcBef>
              <a:defRPr/>
            </a:pPr>
            <a:r>
              <a:rPr lang="id-ID" altLang="ja-JP" sz="2000" b="1" dirty="0">
                <a:latin typeface="Arial" charset="0"/>
                <a:ea typeface="ＭＳ Ｐゴシック" pitchFamily="50" charset="-128"/>
                <a:cs typeface="Arial" charset="0"/>
              </a:rPr>
              <a:t>Surat Ketetapan Pajak Kurang Bayar (SKPKB)</a:t>
            </a:r>
            <a:r>
              <a:rPr lang="id-ID" altLang="ja-JP" dirty="0">
                <a:latin typeface="Arial" charset="0"/>
                <a:ea typeface="ＭＳ Ｐゴシック" pitchFamily="50" charset="-128"/>
                <a:cs typeface="Arial" charset="0"/>
              </a:rPr>
              <a:t> yang menyatakan bahwa masih terdapat kekurangan pembayaran pajak yang terutang</a:t>
            </a:r>
          </a:p>
          <a:p>
            <a:pPr algn="just" eaLnBrk="0" hangingPunct="0">
              <a:spcBef>
                <a:spcPct val="50000"/>
              </a:spcBef>
              <a:defRPr/>
            </a:pPr>
            <a:r>
              <a:rPr lang="id-ID" altLang="ja-JP" sz="2000" b="1" dirty="0">
                <a:latin typeface="Arial" charset="0"/>
                <a:ea typeface="ＭＳ Ｐゴシック" pitchFamily="50" charset="-128"/>
                <a:cs typeface="Arial" charset="0"/>
              </a:rPr>
              <a:t>Surat Ketetapan Pajak Kurang Bayar Tambahan (SKPKBT)</a:t>
            </a:r>
            <a:r>
              <a:rPr lang="id-ID" altLang="ja-JP" dirty="0">
                <a:latin typeface="Arial" charset="0"/>
                <a:ea typeface="ＭＳ Ｐゴシック" pitchFamily="50" charset="-128"/>
                <a:cs typeface="Arial" charset="0"/>
              </a:rPr>
              <a:t> yang menyatakan bahwa masih terdapat kekurangan pembayaran pajak yang terutang walaupun telah diterbitkan surat ketetapan pajak (merupakan koreksi atas ketetapan pajak sebelumnya)</a:t>
            </a:r>
          </a:p>
          <a:p>
            <a:pPr algn="just" eaLnBrk="0" hangingPunct="0">
              <a:spcBef>
                <a:spcPct val="50000"/>
              </a:spcBef>
              <a:defRPr/>
            </a:pPr>
            <a:r>
              <a:rPr lang="id-ID" altLang="ja-JP" sz="2000" b="1" dirty="0">
                <a:latin typeface="Arial" charset="0"/>
                <a:ea typeface="ＭＳ Ｐゴシック" pitchFamily="50" charset="-128"/>
                <a:cs typeface="Arial" charset="0"/>
              </a:rPr>
              <a:t>Surat Ketetapan Pajak Lebih Bayar (SKPLB)</a:t>
            </a:r>
            <a:r>
              <a:rPr lang="id-ID" altLang="ja-JP" dirty="0">
                <a:latin typeface="Arial" charset="0"/>
                <a:ea typeface="ＭＳ Ｐゴシック" pitchFamily="50" charset="-128"/>
                <a:cs typeface="Arial" charset="0"/>
              </a:rPr>
              <a:t> yang menyatakan terdapat kelebihan pembayaran pajak daripada yang seharusnya terutang</a:t>
            </a:r>
          </a:p>
          <a:p>
            <a:pPr algn="just" eaLnBrk="0" hangingPunct="0">
              <a:spcBef>
                <a:spcPct val="50000"/>
              </a:spcBef>
              <a:defRPr/>
            </a:pPr>
            <a:r>
              <a:rPr lang="id-ID" altLang="ja-JP" sz="2000" b="1" dirty="0">
                <a:latin typeface="Arial" charset="0"/>
                <a:ea typeface="ＭＳ Ｐゴシック" pitchFamily="50" charset="-128"/>
                <a:cs typeface="Arial" charset="0"/>
              </a:rPr>
              <a:t>Surat Ketetapan Pajak Nihil (SKPN)</a:t>
            </a:r>
            <a:r>
              <a:rPr lang="id-ID" altLang="ja-JP" dirty="0">
                <a:latin typeface="Arial" charset="0"/>
                <a:ea typeface="ＭＳ Ｐゴシック" pitchFamily="50" charset="-128"/>
                <a:cs typeface="Arial" charset="0"/>
              </a:rPr>
              <a:t> yang menyatakan bahwa pajak yang telah dibayar besarnya sama dengan pajak yang seharusnya terutang</a:t>
            </a:r>
          </a:p>
        </p:txBody>
      </p:sp>
      <p:sp>
        <p:nvSpPr>
          <p:cNvPr id="36874" name="Text Box 10"/>
          <p:cNvSpPr txBox="1">
            <a:spLocks noChangeArrowheads="1"/>
          </p:cNvSpPr>
          <p:nvPr/>
        </p:nvSpPr>
        <p:spPr bwMode="auto">
          <a:xfrm rot="-530579">
            <a:off x="2362200" y="4953000"/>
            <a:ext cx="6019800" cy="1063625"/>
          </a:xfrm>
          <a:prstGeom prst="rect">
            <a:avLst/>
          </a:prstGeom>
          <a:solidFill>
            <a:schemeClr val="bg1"/>
          </a:solidFill>
          <a:ln w="9525">
            <a:solidFill>
              <a:srgbClr val="FFFF66"/>
            </a:solidFill>
            <a:miter lim="800000"/>
            <a:headEnd/>
            <a:tailEnd/>
          </a:ln>
        </p:spPr>
        <p:txBody>
          <a:bodyPr>
            <a:spAutoFit/>
          </a:bodyPr>
          <a:lstStyle/>
          <a:p>
            <a:pPr algn="ctr" eaLnBrk="0" hangingPunct="0">
              <a:spcBef>
                <a:spcPct val="50000"/>
              </a:spcBef>
            </a:pPr>
            <a:r>
              <a:rPr lang="en-US" altLang="ja-JP" sz="2100" b="1" dirty="0">
                <a:solidFill>
                  <a:srgbClr val="990033"/>
                </a:solidFill>
                <a:latin typeface="Verdana" pitchFamily="34" charset="0"/>
                <a:ea typeface="MS PGothic" pitchFamily="34" charset="-128"/>
              </a:rPr>
              <a:t>STP </a:t>
            </a:r>
            <a:r>
              <a:rPr lang="en-US" altLang="ja-JP" sz="2100" b="1" dirty="0" err="1">
                <a:solidFill>
                  <a:srgbClr val="990033"/>
                </a:solidFill>
                <a:latin typeface="Verdana" pitchFamily="34" charset="0"/>
                <a:ea typeface="MS PGothic" pitchFamily="34" charset="-128"/>
              </a:rPr>
              <a:t>mempunyai</a:t>
            </a:r>
            <a:r>
              <a:rPr lang="en-US" altLang="ja-JP" sz="2100" b="1" dirty="0">
                <a:solidFill>
                  <a:srgbClr val="990033"/>
                </a:solidFill>
                <a:latin typeface="Verdana" pitchFamily="34" charset="0"/>
                <a:ea typeface="MS PGothic" pitchFamily="34" charset="-128"/>
              </a:rPr>
              <a:t> </a:t>
            </a:r>
            <a:r>
              <a:rPr lang="en-US" altLang="ja-JP" sz="2100" b="1" dirty="0" err="1">
                <a:solidFill>
                  <a:srgbClr val="990033"/>
                </a:solidFill>
                <a:latin typeface="Verdana" pitchFamily="34" charset="0"/>
                <a:ea typeface="MS PGothic" pitchFamily="34" charset="-128"/>
              </a:rPr>
              <a:t>kekuatan</a:t>
            </a:r>
            <a:r>
              <a:rPr lang="en-US" altLang="ja-JP" sz="2100" b="1" dirty="0">
                <a:solidFill>
                  <a:srgbClr val="990033"/>
                </a:solidFill>
                <a:latin typeface="Verdana" pitchFamily="34" charset="0"/>
                <a:ea typeface="MS PGothic" pitchFamily="34" charset="-128"/>
              </a:rPr>
              <a:t> </a:t>
            </a:r>
            <a:r>
              <a:rPr lang="en-US" altLang="ja-JP" sz="2100" b="1" dirty="0" err="1">
                <a:solidFill>
                  <a:srgbClr val="990033"/>
                </a:solidFill>
                <a:latin typeface="Verdana" pitchFamily="34" charset="0"/>
                <a:ea typeface="MS PGothic" pitchFamily="34" charset="-128"/>
              </a:rPr>
              <a:t>hukum</a:t>
            </a:r>
            <a:r>
              <a:rPr lang="en-US" altLang="ja-JP" sz="2100" b="1" dirty="0">
                <a:solidFill>
                  <a:srgbClr val="990033"/>
                </a:solidFill>
                <a:latin typeface="Verdana" pitchFamily="34" charset="0"/>
                <a:ea typeface="MS PGothic" pitchFamily="34" charset="-128"/>
              </a:rPr>
              <a:t> yang </a:t>
            </a:r>
            <a:r>
              <a:rPr lang="en-US" altLang="ja-JP" sz="2100" b="1" dirty="0" err="1">
                <a:solidFill>
                  <a:srgbClr val="990033"/>
                </a:solidFill>
                <a:latin typeface="Verdana" pitchFamily="34" charset="0"/>
                <a:ea typeface="MS PGothic" pitchFamily="34" charset="-128"/>
              </a:rPr>
              <a:t>sama</a:t>
            </a:r>
            <a:r>
              <a:rPr lang="en-US" altLang="ja-JP" sz="2100" b="1" dirty="0">
                <a:solidFill>
                  <a:srgbClr val="990033"/>
                </a:solidFill>
                <a:latin typeface="Verdana" pitchFamily="34" charset="0"/>
                <a:ea typeface="MS PGothic" pitchFamily="34" charset="-128"/>
              </a:rPr>
              <a:t> </a:t>
            </a:r>
            <a:r>
              <a:rPr lang="en-US" altLang="ja-JP" sz="2100" b="1" dirty="0" err="1">
                <a:solidFill>
                  <a:srgbClr val="990033"/>
                </a:solidFill>
                <a:latin typeface="Verdana" pitchFamily="34" charset="0"/>
                <a:ea typeface="MS PGothic" pitchFamily="34" charset="-128"/>
              </a:rPr>
              <a:t>dengan</a:t>
            </a:r>
            <a:r>
              <a:rPr lang="en-US" altLang="ja-JP" sz="2100" b="1" dirty="0">
                <a:solidFill>
                  <a:srgbClr val="990033"/>
                </a:solidFill>
                <a:latin typeface="Verdana" pitchFamily="34" charset="0"/>
                <a:ea typeface="MS PGothic" pitchFamily="34" charset="-128"/>
              </a:rPr>
              <a:t> </a:t>
            </a:r>
            <a:r>
              <a:rPr lang="en-US" altLang="ja-JP" sz="2100" b="1" dirty="0" err="1">
                <a:solidFill>
                  <a:srgbClr val="990033"/>
                </a:solidFill>
                <a:latin typeface="Verdana" pitchFamily="34" charset="0"/>
                <a:ea typeface="MS PGothic" pitchFamily="34" charset="-128"/>
              </a:rPr>
              <a:t>surat</a:t>
            </a:r>
            <a:r>
              <a:rPr lang="en-US" altLang="ja-JP" sz="2100" b="1" dirty="0">
                <a:solidFill>
                  <a:srgbClr val="990033"/>
                </a:solidFill>
                <a:latin typeface="Verdana" pitchFamily="34" charset="0"/>
                <a:ea typeface="MS PGothic" pitchFamily="34" charset="-128"/>
              </a:rPr>
              <a:t> </a:t>
            </a:r>
            <a:r>
              <a:rPr lang="en-US" altLang="ja-JP" sz="2100" b="1" dirty="0" err="1">
                <a:solidFill>
                  <a:srgbClr val="990033"/>
                </a:solidFill>
                <a:latin typeface="Verdana" pitchFamily="34" charset="0"/>
                <a:ea typeface="MS PGothic" pitchFamily="34" charset="-128"/>
              </a:rPr>
              <a:t>ketetapan</a:t>
            </a:r>
            <a:r>
              <a:rPr lang="en-US" altLang="ja-JP" sz="2100" b="1" dirty="0">
                <a:solidFill>
                  <a:srgbClr val="990033"/>
                </a:solidFill>
                <a:latin typeface="Verdana" pitchFamily="34" charset="0"/>
                <a:ea typeface="MS PGothic" pitchFamily="34" charset="-128"/>
              </a:rPr>
              <a:t> </a:t>
            </a:r>
            <a:r>
              <a:rPr lang="en-US" altLang="ja-JP" sz="2100" b="1" dirty="0" err="1">
                <a:solidFill>
                  <a:srgbClr val="990033"/>
                </a:solidFill>
                <a:latin typeface="Verdana" pitchFamily="34" charset="0"/>
                <a:ea typeface="MS PGothic" pitchFamily="34" charset="-128"/>
              </a:rPr>
              <a:t>pajak</a:t>
            </a:r>
            <a:r>
              <a:rPr lang="en-US" altLang="ja-JP" sz="2100" b="1" dirty="0">
                <a:solidFill>
                  <a:srgbClr val="990033"/>
                </a:solidFill>
                <a:latin typeface="Verdana" pitchFamily="34" charset="0"/>
                <a:ea typeface="MS PGothic" pitchFamily="34" charset="-128"/>
              </a:rPr>
              <a:t>.</a:t>
            </a:r>
          </a:p>
        </p:txBody>
      </p:sp>
      <p:sp>
        <p:nvSpPr>
          <p:cNvPr id="28676" name="Text Box 11"/>
          <p:cNvSpPr txBox="1">
            <a:spLocks noChangeArrowheads="1"/>
          </p:cNvSpPr>
          <p:nvPr/>
        </p:nvSpPr>
        <p:spPr bwMode="auto">
          <a:xfrm>
            <a:off x="533400" y="4800600"/>
            <a:ext cx="2133600" cy="366713"/>
          </a:xfrm>
          <a:prstGeom prst="rect">
            <a:avLst/>
          </a:prstGeom>
          <a:noFill/>
          <a:ln w="9525">
            <a:noFill/>
            <a:miter lim="800000"/>
            <a:headEnd/>
            <a:tailEnd/>
          </a:ln>
        </p:spPr>
        <p:txBody>
          <a:bodyPr>
            <a:spAutoFit/>
          </a:bodyPr>
          <a:lstStyle/>
          <a:p>
            <a:pPr>
              <a:spcBef>
                <a:spcPct val="50000"/>
              </a:spcBef>
            </a:pPr>
            <a:r>
              <a:rPr lang="en-US">
                <a:solidFill>
                  <a:srgbClr val="000000"/>
                </a:solidFill>
              </a:rPr>
              <a:t>Pasal 13, 15, 17</a:t>
            </a:r>
            <a:endParaRPr lang="id-ID">
              <a:solidFill>
                <a:srgbClr val="00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74"/>
                                        </p:tgtEl>
                                        <p:attrNameLst>
                                          <p:attrName>style.visibility</p:attrName>
                                        </p:attrNameLst>
                                      </p:cBhvr>
                                      <p:to>
                                        <p:strVal val="visible"/>
                                      </p:to>
                                    </p:set>
                                    <p:animEffect transition="in" filter="randombar(horizontal)">
                                      <p:cBhvr>
                                        <p:cTn id="7" dur="500"/>
                                        <p:tgtEl>
                                          <p:spTgt spid="36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9" name="Text Box 11"/>
          <p:cNvSpPr txBox="1">
            <a:spLocks noChangeAspect="1" noChangeArrowheads="1"/>
          </p:cNvSpPr>
          <p:nvPr/>
        </p:nvSpPr>
        <p:spPr bwMode="auto">
          <a:xfrm>
            <a:off x="360363" y="304800"/>
            <a:ext cx="8459787" cy="588963"/>
          </a:xfrm>
          <a:prstGeom prst="rect">
            <a:avLst/>
          </a:prstGeom>
          <a:solidFill>
            <a:srgbClr val="FFCC66"/>
          </a:solidFill>
          <a:ln w="9525">
            <a:solidFill>
              <a:schemeClr val="tx1"/>
            </a:solidFill>
            <a:miter lim="800000"/>
            <a:headEnd/>
            <a:tailEnd/>
          </a:ln>
          <a:effectLst/>
        </p:spPr>
        <p:txBody>
          <a:bodyPr>
            <a:spAutoFit/>
          </a:bodyPr>
          <a:lstStyle/>
          <a:p>
            <a:pPr marL="514350" indent="-514350" eaLnBrk="0" hangingPunct="0">
              <a:spcBef>
                <a:spcPct val="50000"/>
              </a:spcBef>
              <a:defRPr/>
            </a:pPr>
            <a:r>
              <a:rPr lang="en-US" altLang="ja-JP" sz="3200" b="1">
                <a:solidFill>
                  <a:srgbClr val="0000CC"/>
                </a:solidFill>
                <a:effectLst>
                  <a:outerShdw blurRad="38100" dist="38100" dir="2700000" algn="tl">
                    <a:srgbClr val="000000"/>
                  </a:outerShdw>
                </a:effectLst>
                <a:latin typeface="Times New Roman" pitchFamily="18" charset="0"/>
                <a:ea typeface="ＭＳ Ｐゴシック" pitchFamily="50" charset="-128"/>
                <a:cs typeface="Arial" charset="0"/>
              </a:rPr>
              <a:t>E. UTANG PAJAK</a:t>
            </a:r>
          </a:p>
        </p:txBody>
      </p:sp>
      <p:sp>
        <p:nvSpPr>
          <p:cNvPr id="37900" name="Text Box 12"/>
          <p:cNvSpPr txBox="1">
            <a:spLocks noChangeArrowheads="1"/>
          </p:cNvSpPr>
          <p:nvPr/>
        </p:nvSpPr>
        <p:spPr bwMode="auto">
          <a:xfrm>
            <a:off x="468313" y="1052513"/>
            <a:ext cx="8424862" cy="6003925"/>
          </a:xfrm>
          <a:prstGeom prst="rect">
            <a:avLst/>
          </a:prstGeom>
          <a:noFill/>
          <a:ln w="9525">
            <a:noFill/>
            <a:miter lim="800000"/>
            <a:headEnd/>
            <a:tailEnd/>
          </a:ln>
        </p:spPr>
        <p:txBody>
          <a:bodyPr>
            <a:spAutoFit/>
          </a:bodyPr>
          <a:lstStyle/>
          <a:p>
            <a:pPr marL="457200" indent="-457200" eaLnBrk="0" hangingPunct="0">
              <a:spcBef>
                <a:spcPct val="50000"/>
              </a:spcBef>
            </a:pPr>
            <a:r>
              <a:rPr lang="en-US" b="1">
                <a:solidFill>
                  <a:srgbClr val="000000"/>
                </a:solidFill>
                <a:latin typeface="Arial" pitchFamily="34" charset="0"/>
              </a:rPr>
              <a:t>Utang Pajak</a:t>
            </a:r>
            <a:r>
              <a:rPr lang="en-US" sz="1600">
                <a:solidFill>
                  <a:srgbClr val="000000"/>
                </a:solidFill>
                <a:latin typeface="Arial" pitchFamily="34" charset="0"/>
              </a:rPr>
              <a:t> adalah pajak yang harus dibayar pada suatu saat, dalam Masa Pajak, dalam Tahun Pajak atau dalam Bagian Tahun Pajak menurut ketentuan peraturan perundang-undangan perpajakan.</a:t>
            </a:r>
          </a:p>
          <a:p>
            <a:pPr marL="457200" indent="-457200" eaLnBrk="0" hangingPunct="0">
              <a:spcBef>
                <a:spcPct val="50000"/>
              </a:spcBef>
            </a:pPr>
            <a:r>
              <a:rPr lang="en-US" altLang="ja-JP">
                <a:solidFill>
                  <a:srgbClr val="800000"/>
                </a:solidFill>
                <a:latin typeface="Verdana" pitchFamily="34" charset="0"/>
                <a:ea typeface="MS PGothic" pitchFamily="34" charset="-128"/>
              </a:rPr>
              <a:t>Apabila WP tidak melunasi pajak terutang yang tercantum dalam STP/SKPKB/SKPKBT, akan dilakukan tindakan penagihan :</a:t>
            </a:r>
            <a:r>
              <a:rPr lang="en-US" b="1">
                <a:solidFill>
                  <a:srgbClr val="800000"/>
                </a:solidFill>
                <a:latin typeface="Arial" pitchFamily="34" charset="0"/>
              </a:rPr>
              <a:t> </a:t>
            </a:r>
          </a:p>
          <a:p>
            <a:pPr marL="457200" indent="-457200" eaLnBrk="0" hangingPunct="0">
              <a:spcBef>
                <a:spcPct val="50000"/>
              </a:spcBef>
            </a:pPr>
            <a:r>
              <a:rPr lang="en-US" b="1">
                <a:solidFill>
                  <a:srgbClr val="000000"/>
                </a:solidFill>
                <a:latin typeface="Arial" pitchFamily="34" charset="0"/>
              </a:rPr>
              <a:t>Surat Teguran</a:t>
            </a:r>
            <a:r>
              <a:rPr lang="en-US" b="1">
                <a:solidFill>
                  <a:srgbClr val="FFCC00"/>
                </a:solidFill>
                <a:latin typeface="Arial" pitchFamily="34" charset="0"/>
              </a:rPr>
              <a:t> </a:t>
            </a:r>
            <a:r>
              <a:rPr lang="en-US" sz="1600">
                <a:solidFill>
                  <a:srgbClr val="000000"/>
                </a:solidFill>
                <a:latin typeface="Arial" pitchFamily="34" charset="0"/>
              </a:rPr>
              <a:t>adalah surat peringatan kepada Wajib Pajak agar segera melunasi utang pajak. Surat Teguran dikirimkan kepada WP apabila WP tidak melunasi utang pajak 7 hari setelah jatuh tempo.</a:t>
            </a:r>
          </a:p>
          <a:p>
            <a:pPr marL="457200" indent="-457200" eaLnBrk="0" hangingPunct="0">
              <a:spcBef>
                <a:spcPct val="50000"/>
              </a:spcBef>
            </a:pPr>
            <a:r>
              <a:rPr lang="en-US" b="1">
                <a:solidFill>
                  <a:srgbClr val="000000"/>
                </a:solidFill>
                <a:latin typeface="Arial" pitchFamily="34" charset="0"/>
              </a:rPr>
              <a:t>Surat Paksa </a:t>
            </a:r>
            <a:r>
              <a:rPr lang="en-US" sz="1600">
                <a:solidFill>
                  <a:srgbClr val="000000"/>
                </a:solidFill>
                <a:latin typeface="Arial" pitchFamily="34" charset="0"/>
              </a:rPr>
              <a:t>adalah surat perintah membayar utang pajak dan biaya penagihan. Surat Paksa diterbitkan apabila WP belum melunasi utang pajak setelah 21 hari sejak tanggal Surat Teguran</a:t>
            </a:r>
            <a:r>
              <a:rPr lang="en-US">
                <a:solidFill>
                  <a:srgbClr val="000000"/>
                </a:solidFill>
                <a:latin typeface="Arial" pitchFamily="34" charset="0"/>
              </a:rPr>
              <a:t>. </a:t>
            </a:r>
            <a:r>
              <a:rPr lang="en-US" altLang="ja-JP" sz="1600">
                <a:solidFill>
                  <a:srgbClr val="000000"/>
                </a:solidFill>
                <a:latin typeface="Arial" pitchFamily="34" charset="0"/>
                <a:ea typeface="MS PGothic" pitchFamily="34" charset="-128"/>
              </a:rPr>
              <a:t>Surat Paksa disampaikan oleh Juru Sita Pajak Negara dengan dibebani biaya penagihan paksa sebesar Rp 50.000,00 (lima puluh ribu rupiah) dan WP harus melunasi utang pajak tersebut dalam waktu 2x24 jam</a:t>
            </a:r>
            <a:endParaRPr lang="en-US" sz="1600">
              <a:solidFill>
                <a:srgbClr val="000000"/>
              </a:solidFill>
              <a:latin typeface="Arial" pitchFamily="34" charset="0"/>
            </a:endParaRPr>
          </a:p>
          <a:p>
            <a:pPr marL="457200" indent="-457200" eaLnBrk="0" hangingPunct="0"/>
            <a:endParaRPr lang="en-US" altLang="ja-JP" sz="1600">
              <a:solidFill>
                <a:srgbClr val="000000"/>
              </a:solidFill>
              <a:latin typeface="Arial" pitchFamily="34" charset="0"/>
              <a:ea typeface="MS PGothic" pitchFamily="34" charset="-128"/>
            </a:endParaRPr>
          </a:p>
          <a:p>
            <a:pPr marL="457200" indent="-457200" eaLnBrk="0" hangingPunct="0"/>
            <a:r>
              <a:rPr lang="en-US" altLang="ja-JP" b="1">
                <a:solidFill>
                  <a:srgbClr val="000000"/>
                </a:solidFill>
                <a:latin typeface="Arial" pitchFamily="34" charset="0"/>
                <a:ea typeface="MS PGothic" pitchFamily="34" charset="-128"/>
              </a:rPr>
              <a:t>Surat Sita</a:t>
            </a:r>
            <a:r>
              <a:rPr lang="en-US" altLang="ja-JP">
                <a:solidFill>
                  <a:srgbClr val="000000"/>
                </a:solidFill>
                <a:latin typeface="Arial" pitchFamily="34" charset="0"/>
                <a:ea typeface="MS PGothic" pitchFamily="34" charset="-128"/>
              </a:rPr>
              <a:t>, </a:t>
            </a:r>
            <a:r>
              <a:rPr lang="en-US" altLang="ja-JP" sz="1600">
                <a:solidFill>
                  <a:srgbClr val="000000"/>
                </a:solidFill>
                <a:latin typeface="Arial" pitchFamily="34" charset="0"/>
                <a:ea typeface="MS PGothic" pitchFamily="34" charset="-128"/>
              </a:rPr>
              <a:t>bila WP belum juga melunasi utang pajaknya dalam waktu 2 x 24 jam, dilanjutkan dengan penyitaan atas barang-barang milik WP, dengan dibebani biaya pelaksanaan sita sebesar Rp 100.000,00 (seratus ribu rupiah).</a:t>
            </a:r>
          </a:p>
          <a:p>
            <a:pPr marL="457200" indent="-457200" eaLnBrk="0" hangingPunct="0"/>
            <a:endParaRPr lang="en-US" altLang="ja-JP" sz="1600">
              <a:solidFill>
                <a:srgbClr val="000000"/>
              </a:solidFill>
              <a:latin typeface="Arial" pitchFamily="34" charset="0"/>
              <a:ea typeface="MS PGothic" pitchFamily="34" charset="-128"/>
            </a:endParaRPr>
          </a:p>
          <a:p>
            <a:pPr marL="457200" indent="-457200" eaLnBrk="0" hangingPunct="0"/>
            <a:r>
              <a:rPr lang="en-US" altLang="ja-JP" b="1">
                <a:solidFill>
                  <a:srgbClr val="000000"/>
                </a:solidFill>
                <a:latin typeface="Arial" pitchFamily="34" charset="0"/>
                <a:ea typeface="MS PGothic" pitchFamily="34" charset="-128"/>
              </a:rPr>
              <a:t>Lelang</a:t>
            </a:r>
            <a:r>
              <a:rPr lang="en-US" altLang="ja-JP" sz="1600" b="1">
                <a:solidFill>
                  <a:srgbClr val="000000"/>
                </a:solidFill>
                <a:latin typeface="Arial" pitchFamily="34" charset="0"/>
                <a:ea typeface="MS PGothic" pitchFamily="34" charset="-128"/>
              </a:rPr>
              <a:t>,</a:t>
            </a:r>
            <a:r>
              <a:rPr lang="en-US" altLang="ja-JP" sz="1600">
                <a:solidFill>
                  <a:srgbClr val="000000"/>
                </a:solidFill>
                <a:latin typeface="Arial" pitchFamily="34" charset="0"/>
                <a:ea typeface="MS PGothic" pitchFamily="34" charset="-128"/>
              </a:rPr>
              <a:t> bila jangka waktu 14 hari setelah penyitaan, utang pajak belum dilunasi juga, akan dilakukan tindakan pelelangan melalui Kantor Lelang Negara.</a:t>
            </a:r>
            <a:r>
              <a:rPr lang="en-US" altLang="ja-JP" sz="1600">
                <a:solidFill>
                  <a:srgbClr val="000000"/>
                </a:solidFill>
                <a:latin typeface="Verdana" pitchFamily="34" charset="0"/>
                <a:ea typeface="MS PGothic" pitchFamily="34" charset="-128"/>
              </a:rPr>
              <a:t> </a:t>
            </a:r>
          </a:p>
          <a:p>
            <a:pPr marL="457200" indent="-457200" eaLnBrk="0" hangingPunct="0">
              <a:spcBef>
                <a:spcPct val="50000"/>
              </a:spcBef>
            </a:pPr>
            <a:endParaRPr lang="id-ID" sz="1600">
              <a:solidFill>
                <a:srgbClr val="000000"/>
              </a:solidFill>
              <a:latin typeface="Arial" pitchFamily="34" charset="0"/>
            </a:endParaRPr>
          </a:p>
        </p:txBody>
      </p:sp>
      <p:sp>
        <p:nvSpPr>
          <p:cNvPr id="29700" name="Text Box 14"/>
          <p:cNvSpPr txBox="1">
            <a:spLocks noChangeArrowheads="1"/>
          </p:cNvSpPr>
          <p:nvPr/>
        </p:nvSpPr>
        <p:spPr bwMode="auto">
          <a:xfrm>
            <a:off x="7543800" y="533400"/>
            <a:ext cx="1219200" cy="366713"/>
          </a:xfrm>
          <a:prstGeom prst="rect">
            <a:avLst/>
          </a:prstGeom>
          <a:noFill/>
          <a:ln w="9525">
            <a:noFill/>
            <a:miter lim="800000"/>
            <a:headEnd/>
            <a:tailEnd/>
          </a:ln>
        </p:spPr>
        <p:txBody>
          <a:bodyPr>
            <a:spAutoFit/>
          </a:bodyPr>
          <a:lstStyle/>
          <a:p>
            <a:pPr>
              <a:spcBef>
                <a:spcPct val="50000"/>
              </a:spcBef>
            </a:pPr>
            <a:r>
              <a:rPr lang="en-US"/>
              <a:t>Pasal 18</a:t>
            </a:r>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899"/>
                                        </p:tgtEl>
                                        <p:attrNameLst>
                                          <p:attrName>style.visibility</p:attrName>
                                        </p:attrNameLst>
                                      </p:cBhvr>
                                      <p:to>
                                        <p:strVal val="visible"/>
                                      </p:to>
                                    </p:set>
                                    <p:anim calcmode="lin" valueType="num">
                                      <p:cBhvr additive="base">
                                        <p:cTn id="7" dur="500" fill="hold"/>
                                        <p:tgtEl>
                                          <p:spTgt spid="37899"/>
                                        </p:tgtEl>
                                        <p:attrNameLst>
                                          <p:attrName>ppt_x</p:attrName>
                                        </p:attrNameLst>
                                      </p:cBhvr>
                                      <p:tavLst>
                                        <p:tav tm="0">
                                          <p:val>
                                            <p:strVal val="#ppt_x"/>
                                          </p:val>
                                        </p:tav>
                                        <p:tav tm="100000">
                                          <p:val>
                                            <p:strVal val="#ppt_x"/>
                                          </p:val>
                                        </p:tav>
                                      </p:tavLst>
                                    </p:anim>
                                    <p:anim calcmode="lin" valueType="num">
                                      <p:cBhvr additive="base">
                                        <p:cTn id="8" dur="500" fill="hold"/>
                                        <p:tgtEl>
                                          <p:spTgt spid="3789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0" presetClass="entr" presetSubtype="0" fill="hold" grpId="0" nodeType="afterEffect">
                                  <p:stCondLst>
                                    <p:cond delay="0"/>
                                  </p:stCondLst>
                                  <p:childTnLst>
                                    <p:set>
                                      <p:cBhvr>
                                        <p:cTn id="11" dur="1" fill="hold">
                                          <p:stCondLst>
                                            <p:cond delay="0"/>
                                          </p:stCondLst>
                                        </p:cTn>
                                        <p:tgtEl>
                                          <p:spTgt spid="37900"/>
                                        </p:tgtEl>
                                        <p:attrNameLst>
                                          <p:attrName>style.visibility</p:attrName>
                                        </p:attrNameLst>
                                      </p:cBhvr>
                                      <p:to>
                                        <p:strVal val="visible"/>
                                      </p:to>
                                    </p:set>
                                    <p:animEffect transition="in" filter="wedge">
                                      <p:cBhvr>
                                        <p:cTn id="12" dur="2000"/>
                                        <p:tgtEl>
                                          <p:spTgt spid="37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animBg="1"/>
      <p:bldP spid="37900"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02" name="Rectangle 2"/>
          <p:cNvSpPr>
            <a:spLocks noGrp="1" noChangeArrowheads="1"/>
          </p:cNvSpPr>
          <p:nvPr>
            <p:ph type="ctrTitle"/>
          </p:nvPr>
        </p:nvSpPr>
        <p:spPr>
          <a:xfrm>
            <a:off x="838200" y="457200"/>
            <a:ext cx="7772400" cy="914400"/>
          </a:xfrm>
          <a:ln w="57150">
            <a:solidFill>
              <a:schemeClr val="tx1"/>
            </a:solidFill>
          </a:ln>
        </p:spPr>
        <p:txBody>
          <a:bodyPr/>
          <a:lstStyle/>
          <a:p>
            <a:pPr eaLnBrk="1" hangingPunct="1"/>
            <a:r>
              <a:rPr lang="en-US" sz="3600" smtClean="0">
                <a:latin typeface="Arial Black" pitchFamily="34" charset="0"/>
              </a:rPr>
              <a:t>PAJAK PENGHASILAN (PPh)</a:t>
            </a:r>
          </a:p>
        </p:txBody>
      </p:sp>
      <p:sp>
        <p:nvSpPr>
          <p:cNvPr id="1587203" name="Rectangle 3"/>
          <p:cNvSpPr>
            <a:spLocks noGrp="1" noChangeArrowheads="1"/>
          </p:cNvSpPr>
          <p:nvPr>
            <p:ph type="subTitle" idx="1"/>
          </p:nvPr>
        </p:nvSpPr>
        <p:spPr>
          <a:xfrm>
            <a:off x="609600" y="4076700"/>
            <a:ext cx="8153400" cy="2476500"/>
          </a:xfrm>
          <a:ln w="38100">
            <a:solidFill>
              <a:schemeClr val="tx1"/>
            </a:solidFill>
          </a:ln>
        </p:spPr>
        <p:txBody>
          <a:bodyPr/>
          <a:lstStyle/>
          <a:p>
            <a:pPr eaLnBrk="1" hangingPunct="1"/>
            <a:r>
              <a:rPr lang="en-US" smtClean="0">
                <a:latin typeface="Franklin Gothic Heavy" pitchFamily="34" charset="0"/>
              </a:rPr>
              <a:t>UNDANG-UNDANG No. 7 TAHUN 1983, No. 17 TAHUN 2000  sebagaimana telah diubah terakhir dengan UNDANG-UNDANG</a:t>
            </a:r>
          </a:p>
          <a:p>
            <a:pPr eaLnBrk="1" hangingPunct="1"/>
            <a:r>
              <a:rPr lang="en-US" smtClean="0">
                <a:latin typeface="Franklin Gothic Heavy" pitchFamily="34" charset="0"/>
              </a:rPr>
              <a:t> No. 36 TAHUN 2008.</a:t>
            </a:r>
          </a:p>
        </p:txBody>
      </p:sp>
      <p:sp>
        <p:nvSpPr>
          <p:cNvPr id="12292" name="AutoShape 4"/>
          <p:cNvSpPr>
            <a:spLocks noChangeArrowheads="1"/>
          </p:cNvSpPr>
          <p:nvPr/>
        </p:nvSpPr>
        <p:spPr bwMode="auto">
          <a:xfrm>
            <a:off x="3886200" y="1447800"/>
            <a:ext cx="1219200" cy="2057400"/>
          </a:xfrm>
          <a:prstGeom prst="downArrow">
            <a:avLst>
              <a:gd name="adj1" fmla="val 50000"/>
              <a:gd name="adj2" fmla="val 42188"/>
            </a:avLst>
          </a:prstGeom>
          <a:solidFill>
            <a:schemeClr val="accent1"/>
          </a:solidFill>
          <a:ln w="9525">
            <a:solidFill>
              <a:schemeClr val="tx1"/>
            </a:solidFill>
            <a:miter lim="800000"/>
            <a:headEnd/>
            <a:tailEnd/>
          </a:ln>
        </p:spPr>
        <p:txBody>
          <a:bodyPr vert="eaVert" wrap="none" anchor="ctr"/>
          <a:lstStyle/>
          <a:p>
            <a:endParaRPr lang="id-ID"/>
          </a:p>
        </p:txBody>
      </p:sp>
      <p:sp>
        <p:nvSpPr>
          <p:cNvPr id="12293" name="Line 6"/>
          <p:cNvSpPr>
            <a:spLocks noChangeShapeType="1"/>
          </p:cNvSpPr>
          <p:nvPr/>
        </p:nvSpPr>
        <p:spPr bwMode="auto">
          <a:xfrm>
            <a:off x="304800" y="152400"/>
            <a:ext cx="0" cy="6477000"/>
          </a:xfrm>
          <a:prstGeom prst="line">
            <a:avLst/>
          </a:prstGeom>
          <a:noFill/>
          <a:ln w="9525">
            <a:solidFill>
              <a:schemeClr val="tx1"/>
            </a:solidFill>
            <a:round/>
            <a:headEnd/>
            <a:tailEnd/>
          </a:ln>
        </p:spPr>
        <p:txBody>
          <a:bodyPr/>
          <a:lstStyle/>
          <a:p>
            <a:endParaRPr lang="id-ID"/>
          </a:p>
        </p:txBody>
      </p:sp>
      <p:sp>
        <p:nvSpPr>
          <p:cNvPr id="12294" name="Line 7"/>
          <p:cNvSpPr>
            <a:spLocks noChangeShapeType="1"/>
          </p:cNvSpPr>
          <p:nvPr/>
        </p:nvSpPr>
        <p:spPr bwMode="auto">
          <a:xfrm>
            <a:off x="304800" y="152400"/>
            <a:ext cx="8534400" cy="0"/>
          </a:xfrm>
          <a:prstGeom prst="line">
            <a:avLst/>
          </a:prstGeom>
          <a:noFill/>
          <a:ln w="9525">
            <a:solidFill>
              <a:schemeClr val="tx1"/>
            </a:solidFill>
            <a:round/>
            <a:headEnd/>
            <a:tailEnd/>
          </a:ln>
        </p:spPr>
        <p:txBody>
          <a:bodyPr/>
          <a:lstStyle/>
          <a:p>
            <a:endParaRPr lang="id-ID"/>
          </a:p>
        </p:txBody>
      </p:sp>
      <p:sp>
        <p:nvSpPr>
          <p:cNvPr id="12295" name="Line 8"/>
          <p:cNvSpPr>
            <a:spLocks noChangeShapeType="1"/>
          </p:cNvSpPr>
          <p:nvPr/>
        </p:nvSpPr>
        <p:spPr bwMode="auto">
          <a:xfrm>
            <a:off x="304800" y="6629400"/>
            <a:ext cx="8534400" cy="0"/>
          </a:xfrm>
          <a:prstGeom prst="line">
            <a:avLst/>
          </a:prstGeom>
          <a:noFill/>
          <a:ln w="9525">
            <a:solidFill>
              <a:schemeClr val="tx1"/>
            </a:solidFill>
            <a:round/>
            <a:headEnd/>
            <a:tailEnd/>
          </a:ln>
        </p:spPr>
        <p:txBody>
          <a:bodyPr/>
          <a:lstStyle/>
          <a:p>
            <a:endParaRPr lang="id-ID"/>
          </a:p>
        </p:txBody>
      </p:sp>
      <p:sp>
        <p:nvSpPr>
          <p:cNvPr id="12296" name="Line 9"/>
          <p:cNvSpPr>
            <a:spLocks noChangeShapeType="1"/>
          </p:cNvSpPr>
          <p:nvPr/>
        </p:nvSpPr>
        <p:spPr bwMode="auto">
          <a:xfrm>
            <a:off x="8839200" y="152400"/>
            <a:ext cx="0" cy="6477000"/>
          </a:xfrm>
          <a:prstGeom prst="line">
            <a:avLst/>
          </a:prstGeom>
          <a:noFill/>
          <a:ln w="9525">
            <a:solidFill>
              <a:schemeClr val="tx1"/>
            </a:solidFill>
            <a:round/>
            <a:headEnd/>
            <a:tailEnd/>
          </a:ln>
        </p:spPr>
        <p:txBody>
          <a:bodyPr/>
          <a:lstStyle/>
          <a:p>
            <a:endParaRPr lang="id-ID"/>
          </a:p>
        </p:txBody>
      </p:sp>
      <p:pic>
        <p:nvPicPr>
          <p:cNvPr id="1587210" name="Picture 10" descr="accountant_ready_for_tax_time_md_wht"/>
          <p:cNvPicPr>
            <a:picLocks noChangeAspect="1" noChangeArrowheads="1" noCrop="1"/>
          </p:cNvPicPr>
          <p:nvPr/>
        </p:nvPicPr>
        <p:blipFill>
          <a:blip r:embed="rId4"/>
          <a:srcRect/>
          <a:stretch>
            <a:fillRect/>
          </a:stretch>
        </p:blipFill>
        <p:spPr bwMode="auto">
          <a:xfrm>
            <a:off x="7010400" y="1524000"/>
            <a:ext cx="1752600" cy="1447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87202">
                                            <p:txEl>
                                              <p:charRg st="4294967295" end="4294967295"/>
                                            </p:txEl>
                                          </p:spTgt>
                                        </p:tgtEl>
                                        <p:attrNameLst>
                                          <p:attrName>style.visibility</p:attrName>
                                        </p:attrNameLst>
                                      </p:cBhvr>
                                      <p:to>
                                        <p:strVal val="visible"/>
                                      </p:to>
                                    </p:set>
                                    <p:animEffect transition="in" filter="fade">
                                      <p:cBhvr>
                                        <p:cTn id="7" dur="2000"/>
                                        <p:tgtEl>
                                          <p:spTgt spid="1587202">
                                            <p:txEl>
                                              <p:charRg st="4294967295" end="4294967295"/>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87203">
                                            <p:txEl>
                                              <p:charRg st="4294967295" end="4294967295"/>
                                            </p:txEl>
                                          </p:spTgt>
                                        </p:tgtEl>
                                        <p:attrNameLst>
                                          <p:attrName>style.visibility</p:attrName>
                                        </p:attrNameLst>
                                      </p:cBhvr>
                                      <p:to>
                                        <p:strVal val="visible"/>
                                      </p:to>
                                    </p:set>
                                    <p:animEffect transition="in" filter="fade">
                                      <p:cBhvr>
                                        <p:cTn id="11" dur="2000"/>
                                        <p:tgtEl>
                                          <p:spTgt spid="1587203">
                                            <p:txEl>
                                              <p:charRg st="4294967295" end="4294967295"/>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3" name="wind.wav" builtIn="1"/>
                                        </p:tgtEl>
                                      </p:cMediaNode>
                                    </p:audio>
                                  </p:subTnLst>
                                </p:cTn>
                              </p:par>
                            </p:childTnLst>
                          </p:cTn>
                        </p:par>
                        <p:par>
                          <p:cTn id="12" fill="hold">
                            <p:stCondLst>
                              <p:cond delay="4000"/>
                            </p:stCondLst>
                            <p:childTnLst>
                              <p:par>
                                <p:cTn id="13" presetID="23" presetClass="entr" presetSubtype="288" fill="hold" nodeType="afterEffect">
                                  <p:stCondLst>
                                    <p:cond delay="0"/>
                                  </p:stCondLst>
                                  <p:childTnLst>
                                    <p:set>
                                      <p:cBhvr>
                                        <p:cTn id="14" dur="1" fill="hold">
                                          <p:stCondLst>
                                            <p:cond delay="0"/>
                                          </p:stCondLst>
                                        </p:cTn>
                                        <p:tgtEl>
                                          <p:spTgt spid="1587210"/>
                                        </p:tgtEl>
                                        <p:attrNameLst>
                                          <p:attrName>style.visibility</p:attrName>
                                        </p:attrNameLst>
                                      </p:cBhvr>
                                      <p:to>
                                        <p:strVal val="visible"/>
                                      </p:to>
                                    </p:set>
                                    <p:anim calcmode="lin" valueType="num">
                                      <p:cBhvr>
                                        <p:cTn id="15" dur="500" fill="hold"/>
                                        <p:tgtEl>
                                          <p:spTgt spid="1587210"/>
                                        </p:tgtEl>
                                        <p:attrNameLst>
                                          <p:attrName>ppt_w</p:attrName>
                                        </p:attrNameLst>
                                      </p:cBhvr>
                                      <p:tavLst>
                                        <p:tav tm="0">
                                          <p:val>
                                            <p:strVal val="4/3*#ppt_w"/>
                                          </p:val>
                                        </p:tav>
                                        <p:tav tm="100000">
                                          <p:val>
                                            <p:strVal val="#ppt_w"/>
                                          </p:val>
                                        </p:tav>
                                      </p:tavLst>
                                    </p:anim>
                                    <p:anim calcmode="lin" valueType="num">
                                      <p:cBhvr>
                                        <p:cTn id="16" dur="500" fill="hold"/>
                                        <p:tgtEl>
                                          <p:spTgt spid="1587210"/>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02" grpId="0"/>
      <p:bldP spid="15872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077200" cy="6227136"/>
          </a:xfrm>
        </p:spPr>
        <p:txBody>
          <a:bodyPr>
            <a:noAutofit/>
          </a:bodyPr>
          <a:lstStyle/>
          <a:p>
            <a:r>
              <a:rPr lang="en-US" sz="2400" b="1" dirty="0" err="1" smtClean="0"/>
              <a:t>Pengertian</a:t>
            </a:r>
            <a:r>
              <a:rPr lang="en-US" sz="2400" b="1" dirty="0" smtClean="0"/>
              <a:t> </a:t>
            </a:r>
            <a:r>
              <a:rPr lang="en-US" sz="2400" b="1" dirty="0" err="1" smtClean="0"/>
              <a:t>Manajemen</a:t>
            </a:r>
            <a:r>
              <a:rPr lang="en-US" sz="2400" b="1" dirty="0" smtClean="0"/>
              <a:t> </a:t>
            </a:r>
            <a:r>
              <a:rPr lang="en-US" sz="2400" b="1" dirty="0" err="1" smtClean="0"/>
              <a:t>Keuangan</a:t>
            </a:r>
            <a:endParaRPr lang="en-US" sz="2400" b="1" dirty="0" smtClean="0"/>
          </a:p>
          <a:p>
            <a:pPr>
              <a:buNone/>
            </a:pPr>
            <a:endParaRPr lang="en-US" sz="2400" dirty="0" smtClean="0"/>
          </a:p>
          <a:p>
            <a:pPr>
              <a:buNone/>
            </a:pPr>
            <a:r>
              <a:rPr lang="en-US" sz="1800" dirty="0" smtClean="0"/>
              <a:t>	</a:t>
            </a:r>
            <a:r>
              <a:rPr lang="en-US" sz="2400" dirty="0" err="1" smtClean="0"/>
              <a:t>Manajemen</a:t>
            </a:r>
            <a:r>
              <a:rPr lang="en-US" sz="2400" dirty="0" smtClean="0"/>
              <a:t> </a:t>
            </a:r>
            <a:r>
              <a:rPr lang="en-US" sz="2400" dirty="0" err="1" smtClean="0"/>
              <a:t>Keuangan</a:t>
            </a:r>
            <a:r>
              <a:rPr lang="en-US" sz="2400" dirty="0" smtClean="0"/>
              <a:t> </a:t>
            </a:r>
            <a:r>
              <a:rPr lang="en-US" sz="2400" dirty="0" err="1" smtClean="0"/>
              <a:t>merupakan</a:t>
            </a:r>
            <a:r>
              <a:rPr lang="en-US" sz="2400" dirty="0" smtClean="0"/>
              <a:t> </a:t>
            </a:r>
            <a:r>
              <a:rPr lang="en-US" sz="2400" dirty="0" err="1" smtClean="0"/>
              <a:t>manajemen</a:t>
            </a:r>
            <a:r>
              <a:rPr lang="en-US" sz="2400" dirty="0" smtClean="0"/>
              <a:t> </a:t>
            </a:r>
            <a:r>
              <a:rPr lang="en-US" sz="2400" dirty="0" err="1" smtClean="0"/>
              <a:t>terhadap</a:t>
            </a:r>
            <a:r>
              <a:rPr lang="en-US" sz="2400" dirty="0" smtClean="0"/>
              <a:t> </a:t>
            </a:r>
            <a:r>
              <a:rPr lang="en-US" sz="2400" dirty="0" err="1" smtClean="0"/>
              <a:t>fungsi</a:t>
            </a:r>
            <a:r>
              <a:rPr lang="en-US" sz="2400" dirty="0" smtClean="0"/>
              <a:t>- </a:t>
            </a:r>
            <a:r>
              <a:rPr lang="en-US" sz="2400" dirty="0" err="1" smtClean="0"/>
              <a:t>fungsi</a:t>
            </a:r>
            <a:r>
              <a:rPr lang="en-US" sz="2400" dirty="0" smtClean="0"/>
              <a:t> </a:t>
            </a:r>
            <a:r>
              <a:rPr lang="en-US" sz="2400" dirty="0" err="1" smtClean="0"/>
              <a:t>keuangan</a:t>
            </a:r>
            <a:r>
              <a:rPr lang="en-US" sz="2400" dirty="0" smtClean="0"/>
              <a:t>. </a:t>
            </a:r>
            <a:r>
              <a:rPr lang="en-US" sz="2400" dirty="0" err="1" smtClean="0"/>
              <a:t>Fungsi-fungsi</a:t>
            </a:r>
            <a:r>
              <a:rPr lang="en-US" sz="2400" dirty="0" smtClean="0"/>
              <a:t> </a:t>
            </a:r>
            <a:r>
              <a:rPr lang="en-US" sz="2400" dirty="0" err="1" smtClean="0"/>
              <a:t>keuangan</a:t>
            </a:r>
            <a:r>
              <a:rPr lang="en-US" sz="2400" dirty="0" smtClean="0"/>
              <a:t> </a:t>
            </a:r>
            <a:r>
              <a:rPr lang="en-US" sz="2400" dirty="0" err="1" smtClean="0"/>
              <a:t>tersebut</a:t>
            </a:r>
            <a:r>
              <a:rPr lang="en-US" sz="2400" dirty="0" smtClean="0"/>
              <a:t> </a:t>
            </a:r>
            <a:r>
              <a:rPr lang="en-US" sz="2400" dirty="0" err="1" smtClean="0"/>
              <a:t>meliputi</a:t>
            </a:r>
            <a:r>
              <a:rPr lang="en-US" sz="2400" dirty="0" smtClean="0"/>
              <a:t> </a:t>
            </a:r>
            <a:r>
              <a:rPr lang="en-US" sz="2400" dirty="0" err="1" smtClean="0"/>
              <a:t>bagaimana</a:t>
            </a:r>
            <a:r>
              <a:rPr lang="en-US" sz="2400" dirty="0" smtClean="0"/>
              <a:t> </a:t>
            </a:r>
            <a:r>
              <a:rPr lang="en-US" sz="2400" dirty="0" err="1" smtClean="0"/>
              <a:t>memperoleh</a:t>
            </a:r>
            <a:r>
              <a:rPr lang="en-US" sz="2400" dirty="0" smtClean="0"/>
              <a:t> </a:t>
            </a:r>
            <a:r>
              <a:rPr lang="en-US" sz="2400" dirty="0" err="1" smtClean="0"/>
              <a:t>dana</a:t>
            </a:r>
            <a:r>
              <a:rPr lang="en-US" sz="2400" dirty="0" smtClean="0"/>
              <a:t> (</a:t>
            </a:r>
            <a:r>
              <a:rPr lang="en-US" sz="2400" i="1" dirty="0" smtClean="0"/>
              <a:t>raising of fund</a:t>
            </a:r>
            <a:r>
              <a:rPr lang="en-US" sz="2400" dirty="0" smtClean="0"/>
              <a:t>) </a:t>
            </a:r>
            <a:r>
              <a:rPr lang="en-US" sz="2400" dirty="0" err="1" smtClean="0"/>
              <a:t>dan</a:t>
            </a:r>
            <a:r>
              <a:rPr lang="en-US" sz="2400" dirty="0" smtClean="0"/>
              <a:t> </a:t>
            </a:r>
            <a:r>
              <a:rPr lang="en-US" sz="2400" dirty="0" err="1" smtClean="0"/>
              <a:t>bagaimana</a:t>
            </a:r>
            <a:r>
              <a:rPr lang="en-US" sz="2400" dirty="0" smtClean="0"/>
              <a:t> </a:t>
            </a:r>
            <a:r>
              <a:rPr lang="en-US" sz="2400" dirty="0" err="1" smtClean="0"/>
              <a:t>menggunakan</a:t>
            </a:r>
            <a:r>
              <a:rPr lang="en-US" sz="2400" dirty="0" smtClean="0"/>
              <a:t> </a:t>
            </a:r>
            <a:r>
              <a:rPr lang="en-US" sz="2400" dirty="0" err="1" smtClean="0"/>
              <a:t>dana</a:t>
            </a:r>
            <a:r>
              <a:rPr lang="en-US" sz="2400" dirty="0" smtClean="0"/>
              <a:t> </a:t>
            </a:r>
            <a:r>
              <a:rPr lang="en-US" sz="2400" dirty="0" err="1" smtClean="0"/>
              <a:t>tersebut</a:t>
            </a:r>
            <a:r>
              <a:rPr lang="en-US" sz="2400" dirty="0" smtClean="0"/>
              <a:t> (</a:t>
            </a:r>
            <a:r>
              <a:rPr lang="en-US" sz="2400" i="1" dirty="0" smtClean="0"/>
              <a:t>allocation of fund</a:t>
            </a:r>
            <a:r>
              <a:rPr lang="en-US" sz="2400" dirty="0" smtClean="0"/>
              <a:t>). </a:t>
            </a:r>
            <a:r>
              <a:rPr lang="en-US" sz="2400" dirty="0" err="1" smtClean="0"/>
              <a:t>Manajer</a:t>
            </a:r>
            <a:r>
              <a:rPr lang="en-US" sz="2400" dirty="0" smtClean="0"/>
              <a:t> </a:t>
            </a:r>
            <a:r>
              <a:rPr lang="en-US" sz="2400" dirty="0" err="1" smtClean="0"/>
              <a:t>keuangan</a:t>
            </a:r>
            <a:r>
              <a:rPr lang="en-US" sz="2400" dirty="0" smtClean="0"/>
              <a:t> </a:t>
            </a:r>
            <a:r>
              <a:rPr lang="en-US" sz="2400" dirty="0" err="1" smtClean="0"/>
              <a:t>berkepentingan</a:t>
            </a:r>
            <a:r>
              <a:rPr lang="en-US" sz="2400" dirty="0" smtClean="0"/>
              <a:t> </a:t>
            </a:r>
            <a:r>
              <a:rPr lang="en-US" sz="2400" dirty="0" err="1" smtClean="0"/>
              <a:t>dengan</a:t>
            </a:r>
            <a:r>
              <a:rPr lang="en-US" sz="2400" dirty="0" smtClean="0"/>
              <a:t> </a:t>
            </a:r>
            <a:r>
              <a:rPr lang="en-US" sz="2400" dirty="0" err="1" smtClean="0"/>
              <a:t>penentuan</a:t>
            </a:r>
            <a:r>
              <a:rPr lang="en-US" sz="2400" dirty="0" smtClean="0"/>
              <a:t> </a:t>
            </a:r>
            <a:r>
              <a:rPr lang="en-US" sz="2400" dirty="0" err="1" smtClean="0"/>
              <a:t>jumlah</a:t>
            </a:r>
            <a:r>
              <a:rPr lang="en-US" sz="2400" dirty="0" smtClean="0"/>
              <a:t> </a:t>
            </a:r>
            <a:r>
              <a:rPr lang="en-US" sz="2400" dirty="0" err="1" smtClean="0"/>
              <a:t>aktiva</a:t>
            </a:r>
            <a:r>
              <a:rPr lang="en-US" sz="2400" dirty="0" smtClean="0"/>
              <a:t> yang </a:t>
            </a:r>
            <a:r>
              <a:rPr lang="en-US" sz="2400" dirty="0" err="1" smtClean="0"/>
              <a:t>layak</a:t>
            </a:r>
            <a:r>
              <a:rPr lang="en-US" sz="2400" dirty="0" smtClean="0"/>
              <a:t> </a:t>
            </a:r>
            <a:r>
              <a:rPr lang="en-US" sz="2400" dirty="0" err="1" smtClean="0"/>
              <a:t>dari</a:t>
            </a:r>
            <a:r>
              <a:rPr lang="en-US" sz="2400" dirty="0" smtClean="0"/>
              <a:t> </a:t>
            </a:r>
            <a:r>
              <a:rPr lang="en-US" sz="2400" dirty="0" err="1" smtClean="0"/>
              <a:t>investasi</a:t>
            </a:r>
            <a:r>
              <a:rPr lang="en-US" sz="2400" dirty="0" smtClean="0"/>
              <a:t> </a:t>
            </a:r>
            <a:r>
              <a:rPr lang="en-US" sz="2400" dirty="0" err="1" smtClean="0"/>
              <a:t>pada</a:t>
            </a:r>
            <a:r>
              <a:rPr lang="en-US" sz="2400" dirty="0" smtClean="0"/>
              <a:t> </a:t>
            </a:r>
            <a:r>
              <a:rPr lang="en-US" sz="2400" dirty="0" err="1" smtClean="0"/>
              <a:t>berbagai</a:t>
            </a:r>
            <a:r>
              <a:rPr lang="en-US" sz="2400" dirty="0" smtClean="0"/>
              <a:t> </a:t>
            </a:r>
            <a:r>
              <a:rPr lang="en-US" sz="2400" dirty="0" err="1" smtClean="0"/>
              <a:t>aktiva</a:t>
            </a:r>
            <a:r>
              <a:rPr lang="en-US" sz="2400" dirty="0" smtClean="0"/>
              <a:t> </a:t>
            </a:r>
            <a:r>
              <a:rPr lang="en-US" sz="2400" dirty="0" err="1" smtClean="0"/>
              <a:t>dan</a:t>
            </a:r>
            <a:r>
              <a:rPr lang="en-US" sz="2400" dirty="0" smtClean="0"/>
              <a:t> </a:t>
            </a:r>
            <a:r>
              <a:rPr lang="en-US" sz="2400" dirty="0" err="1" smtClean="0"/>
              <a:t>pemilihan</a:t>
            </a:r>
            <a:r>
              <a:rPr lang="en-US" sz="2400" dirty="0" smtClean="0"/>
              <a:t> </a:t>
            </a:r>
            <a:r>
              <a:rPr lang="en-US" sz="2400" dirty="0" err="1" smtClean="0"/>
              <a:t>sumber-sumber</a:t>
            </a:r>
            <a:r>
              <a:rPr lang="en-US" sz="2400" dirty="0" smtClean="0"/>
              <a:t> </a:t>
            </a:r>
            <a:r>
              <a:rPr lang="en-US" sz="2400" dirty="0" err="1" smtClean="0"/>
              <a:t>dana</a:t>
            </a:r>
            <a:r>
              <a:rPr lang="en-US" sz="2400" dirty="0" smtClean="0"/>
              <a:t> </a:t>
            </a:r>
            <a:r>
              <a:rPr lang="en-US" sz="2400" dirty="0" err="1" smtClean="0"/>
              <a:t>untuk</a:t>
            </a:r>
            <a:r>
              <a:rPr lang="en-US" sz="2400" dirty="0" smtClean="0"/>
              <a:t> </a:t>
            </a:r>
            <a:r>
              <a:rPr lang="en-US" sz="2400" dirty="0" err="1" smtClean="0"/>
              <a:t>membelanjai</a:t>
            </a:r>
            <a:r>
              <a:rPr lang="en-US" sz="2400" dirty="0" smtClean="0"/>
              <a:t> </a:t>
            </a:r>
            <a:r>
              <a:rPr lang="en-US" sz="2400" dirty="0" err="1" smtClean="0"/>
              <a:t>aktiva</a:t>
            </a:r>
            <a:r>
              <a:rPr lang="en-US" sz="2400" dirty="0" smtClean="0"/>
              <a:t> </a:t>
            </a:r>
            <a:r>
              <a:rPr lang="en-US" sz="2400" dirty="0" err="1" smtClean="0"/>
              <a:t>tersebut</a:t>
            </a:r>
            <a:r>
              <a:rPr lang="en-US" sz="2400" dirty="0" smtClean="0"/>
              <a:t>.</a:t>
            </a:r>
          </a:p>
          <a:p>
            <a:pPr>
              <a:buNone/>
            </a:pPr>
            <a:r>
              <a:rPr lang="en-US" sz="2400" dirty="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
          <p:cNvSpPr>
            <a:spLocks noChangeArrowheads="1"/>
          </p:cNvSpPr>
          <p:nvPr/>
        </p:nvSpPr>
        <p:spPr bwMode="auto">
          <a:xfrm>
            <a:off x="0" y="1905000"/>
            <a:ext cx="9144000" cy="4572000"/>
          </a:xfrm>
          <a:prstGeom prst="rect">
            <a:avLst/>
          </a:prstGeom>
          <a:noFill/>
          <a:ln w="9525">
            <a:solidFill>
              <a:srgbClr val="000000"/>
            </a:solidFill>
            <a:miter lim="800000"/>
            <a:headEnd/>
            <a:tailEnd/>
          </a:ln>
        </p:spPr>
        <p:txBody>
          <a:bodyPr wrap="none" anchor="ctr"/>
          <a:lstStyle/>
          <a:p>
            <a:endParaRPr lang="id-ID"/>
          </a:p>
        </p:txBody>
      </p:sp>
      <p:sp>
        <p:nvSpPr>
          <p:cNvPr id="561154" name="Rectangle 2"/>
          <p:cNvSpPr>
            <a:spLocks noGrp="1" noChangeArrowheads="1"/>
          </p:cNvSpPr>
          <p:nvPr>
            <p:ph type="title"/>
          </p:nvPr>
        </p:nvSpPr>
        <p:spPr>
          <a:xfrm>
            <a:off x="1371600" y="0"/>
            <a:ext cx="5867400" cy="685800"/>
          </a:xfrm>
          <a:ln w="38100">
            <a:solidFill>
              <a:schemeClr val="tx1"/>
            </a:solidFill>
          </a:ln>
        </p:spPr>
        <p:txBody>
          <a:bodyPr>
            <a:normAutofit fontScale="90000"/>
          </a:bodyPr>
          <a:lstStyle/>
          <a:p>
            <a:pPr eaLnBrk="1" hangingPunct="1"/>
            <a:r>
              <a:rPr lang="en-US" smtClean="0">
                <a:latin typeface="Franklin Gothic Heavy" pitchFamily="34" charset="0"/>
              </a:rPr>
              <a:t>OBJEK   PAJAK</a:t>
            </a:r>
          </a:p>
        </p:txBody>
      </p:sp>
      <p:sp>
        <p:nvSpPr>
          <p:cNvPr id="561156" name="Oval 4"/>
          <p:cNvSpPr>
            <a:spLocks noChangeArrowheads="1"/>
          </p:cNvSpPr>
          <p:nvPr/>
        </p:nvSpPr>
        <p:spPr bwMode="auto">
          <a:xfrm>
            <a:off x="2362200" y="914400"/>
            <a:ext cx="3962400" cy="685800"/>
          </a:xfrm>
          <a:prstGeom prst="ellipse">
            <a:avLst/>
          </a:prstGeom>
          <a:noFill/>
          <a:ln w="28575">
            <a:solidFill>
              <a:schemeClr val="tx1"/>
            </a:solidFill>
            <a:round/>
            <a:headEnd/>
            <a:tailEnd/>
          </a:ln>
        </p:spPr>
        <p:txBody>
          <a:bodyPr wrap="none" anchor="ctr"/>
          <a:lstStyle/>
          <a:p>
            <a:pPr algn="ctr"/>
            <a:r>
              <a:rPr lang="en-US" sz="4000" i="0">
                <a:latin typeface="Showcard Gothic" pitchFamily="82" charset="0"/>
              </a:rPr>
              <a:t>PENGHASILAN</a:t>
            </a:r>
          </a:p>
        </p:txBody>
      </p:sp>
      <p:sp>
        <p:nvSpPr>
          <p:cNvPr id="561161" name="Text Box 9"/>
          <p:cNvSpPr txBox="1">
            <a:spLocks noChangeArrowheads="1"/>
          </p:cNvSpPr>
          <p:nvPr/>
        </p:nvSpPr>
        <p:spPr bwMode="auto">
          <a:xfrm>
            <a:off x="228600" y="1828800"/>
            <a:ext cx="8610600" cy="1135063"/>
          </a:xfrm>
          <a:prstGeom prst="rect">
            <a:avLst/>
          </a:prstGeom>
          <a:noFill/>
          <a:ln w="38100">
            <a:solidFill>
              <a:schemeClr val="tx1"/>
            </a:solidFill>
            <a:miter lim="800000"/>
            <a:headEnd/>
            <a:tailEnd/>
          </a:ln>
        </p:spPr>
        <p:txBody>
          <a:bodyPr>
            <a:spAutoFit/>
          </a:bodyPr>
          <a:lstStyle/>
          <a:p>
            <a:pPr marL="290513" indent="-290513"/>
            <a:r>
              <a:rPr lang="en-US" sz="2200" i="0">
                <a:latin typeface="Franklin Gothic Heavy" pitchFamily="34" charset="0"/>
              </a:rPr>
              <a:t>1. SETIAP TAMBAHAN KEMAMPUAN EKONOMIS YANG DITERIMA ATAU DIPEROLEH BAIK YANG BERASAL DARI INDONESIA MAUPUN DARI LUAR INDONESIA :</a:t>
            </a:r>
            <a:endParaRPr lang="en-US" sz="2400" i="0">
              <a:latin typeface="Franklin Gothic Heavy" pitchFamily="34" charset="0"/>
            </a:endParaRPr>
          </a:p>
        </p:txBody>
      </p:sp>
      <p:sp>
        <p:nvSpPr>
          <p:cNvPr id="18438" name="AutoShape 14"/>
          <p:cNvSpPr>
            <a:spLocks noChangeArrowheads="1"/>
          </p:cNvSpPr>
          <p:nvPr/>
        </p:nvSpPr>
        <p:spPr bwMode="auto">
          <a:xfrm>
            <a:off x="4114800" y="685800"/>
            <a:ext cx="304800" cy="2286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id-ID"/>
          </a:p>
        </p:txBody>
      </p:sp>
      <p:sp>
        <p:nvSpPr>
          <p:cNvPr id="18439" name="AutoShape 15"/>
          <p:cNvSpPr>
            <a:spLocks noChangeArrowheads="1"/>
          </p:cNvSpPr>
          <p:nvPr/>
        </p:nvSpPr>
        <p:spPr bwMode="auto">
          <a:xfrm>
            <a:off x="3886200" y="1600200"/>
            <a:ext cx="838200" cy="2286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id-ID"/>
          </a:p>
        </p:txBody>
      </p:sp>
      <p:sp>
        <p:nvSpPr>
          <p:cNvPr id="561168" name="Rectangle 16"/>
          <p:cNvSpPr>
            <a:spLocks noChangeArrowheads="1"/>
          </p:cNvSpPr>
          <p:nvPr/>
        </p:nvSpPr>
        <p:spPr bwMode="auto">
          <a:xfrm>
            <a:off x="609600" y="2971800"/>
            <a:ext cx="8229600" cy="1066800"/>
          </a:xfrm>
          <a:prstGeom prst="rect">
            <a:avLst/>
          </a:prstGeom>
          <a:noFill/>
          <a:ln w="9525">
            <a:solidFill>
              <a:schemeClr val="tx1"/>
            </a:solidFill>
            <a:miter lim="800000"/>
            <a:headEnd/>
            <a:tailEnd/>
          </a:ln>
        </p:spPr>
        <p:txBody>
          <a:bodyPr wrap="none" anchor="ctr"/>
          <a:lstStyle/>
          <a:p>
            <a:r>
              <a:rPr lang="en-US">
                <a:latin typeface="Arial Black" pitchFamily="34" charset="0"/>
              </a:rPr>
              <a:t>YANG DAPAT DIPAKAI UNTUK KONSUMSI</a:t>
            </a:r>
          </a:p>
          <a:p>
            <a:r>
              <a:rPr lang="en-US">
                <a:latin typeface="Arial Black" pitchFamily="34" charset="0"/>
              </a:rPr>
              <a:t>ATAU MENAMBAH KEKAYAAN WAJIB PAJAK</a:t>
            </a:r>
          </a:p>
          <a:p>
            <a:endParaRPr lang="en-US">
              <a:latin typeface="Arial Black" pitchFamily="34" charset="0"/>
            </a:endParaRPr>
          </a:p>
          <a:p>
            <a:r>
              <a:rPr lang="en-US">
                <a:latin typeface="Arial Black" pitchFamily="34" charset="0"/>
              </a:rPr>
              <a:t>DENGAN NAMA DAN DLM BENTUK APAPUN TERMASUK :</a:t>
            </a:r>
          </a:p>
        </p:txBody>
      </p:sp>
      <p:sp>
        <p:nvSpPr>
          <p:cNvPr id="561169" name="Rectangle 17"/>
          <p:cNvSpPr>
            <a:spLocks noChangeArrowheads="1"/>
          </p:cNvSpPr>
          <p:nvPr/>
        </p:nvSpPr>
        <p:spPr bwMode="auto">
          <a:xfrm>
            <a:off x="228600" y="4114800"/>
            <a:ext cx="8534400" cy="2133600"/>
          </a:xfrm>
          <a:prstGeom prst="rect">
            <a:avLst/>
          </a:prstGeom>
          <a:noFill/>
          <a:ln w="38100">
            <a:solidFill>
              <a:schemeClr val="tx1"/>
            </a:solidFill>
            <a:miter lim="800000"/>
            <a:headEnd/>
            <a:tailEnd/>
          </a:ln>
        </p:spPr>
        <p:txBody>
          <a:bodyPr wrap="none" anchor="ctr"/>
          <a:lstStyle/>
          <a:p>
            <a:pPr marL="342900" indent="-342900">
              <a:buFontTx/>
              <a:buAutoNum type="alphaLcPeriod"/>
            </a:pPr>
            <a:r>
              <a:rPr lang="en-US" sz="2000" i="0">
                <a:solidFill>
                  <a:srgbClr val="010307"/>
                </a:solidFill>
                <a:latin typeface="Franklin Gothic Medium" pitchFamily="34" charset="0"/>
              </a:rPr>
              <a:t>PENGGANTIAN ATAU IMBALAN BERKENAAN DENGAN PEKERJAAN ATAU </a:t>
            </a:r>
          </a:p>
          <a:p>
            <a:pPr marL="342900" indent="-342900"/>
            <a:r>
              <a:rPr lang="en-US" sz="2000" i="0">
                <a:solidFill>
                  <a:srgbClr val="010307"/>
                </a:solidFill>
                <a:latin typeface="Franklin Gothic Medium" pitchFamily="34" charset="0"/>
              </a:rPr>
              <a:t>      JASA YANG DITERIMA ATAU DIPEROLEH TERMASUK GAJI, UPAH, </a:t>
            </a:r>
          </a:p>
          <a:p>
            <a:pPr marL="342900" indent="-342900"/>
            <a:r>
              <a:rPr lang="en-US" sz="2000" i="0">
                <a:solidFill>
                  <a:srgbClr val="010307"/>
                </a:solidFill>
                <a:latin typeface="Franklin Gothic Medium" pitchFamily="34" charset="0"/>
              </a:rPr>
              <a:t>      TUNJANGAN, HONORORARIUM, KOMISI, BONUS, GRATIFIKASI, </a:t>
            </a:r>
          </a:p>
          <a:p>
            <a:pPr marL="342900" indent="-342900"/>
            <a:r>
              <a:rPr lang="en-US" sz="2000" i="0">
                <a:solidFill>
                  <a:srgbClr val="010307"/>
                </a:solidFill>
                <a:latin typeface="Franklin Gothic Medium" pitchFamily="34" charset="0"/>
              </a:rPr>
              <a:t>      UANG PENSIUN, ATAU IMBALAN DALAM BENTUK LAINNYA, </a:t>
            </a:r>
          </a:p>
          <a:p>
            <a:pPr marL="342900" indent="-342900"/>
            <a:r>
              <a:rPr lang="en-US" sz="2000" i="0">
                <a:solidFill>
                  <a:srgbClr val="010307"/>
                </a:solidFill>
                <a:latin typeface="Franklin Gothic Medium" pitchFamily="34" charset="0"/>
              </a:rPr>
              <a:t>      KECUALI DITENTUKAN LAIN DALAM UNDANG-UNDANG INI.                                                </a:t>
            </a:r>
          </a:p>
        </p:txBody>
      </p:sp>
      <p:sp>
        <p:nvSpPr>
          <p:cNvPr id="18442" name="Text Box 18"/>
          <p:cNvSpPr txBox="1">
            <a:spLocks noChangeArrowheads="1"/>
          </p:cNvSpPr>
          <p:nvPr/>
        </p:nvSpPr>
        <p:spPr bwMode="auto">
          <a:xfrm>
            <a:off x="7086600" y="838200"/>
            <a:ext cx="1752600" cy="336550"/>
          </a:xfrm>
          <a:prstGeom prst="rect">
            <a:avLst/>
          </a:prstGeom>
          <a:noFill/>
          <a:ln w="9525">
            <a:noFill/>
            <a:miter lim="800000"/>
            <a:headEnd/>
            <a:tailEnd/>
          </a:ln>
        </p:spPr>
        <p:txBody>
          <a:bodyPr>
            <a:spAutoFit/>
          </a:bodyPr>
          <a:lstStyle/>
          <a:p>
            <a:pPr>
              <a:spcBef>
                <a:spcPct val="50000"/>
              </a:spcBef>
            </a:pPr>
            <a:r>
              <a:rPr lang="en-US"/>
              <a:t>Pasal 4 ayat (1)</a:t>
            </a:r>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561154">
                                            <p:txEl>
                                              <p:charRg st="4294967295" end="4294967295"/>
                                            </p:txEl>
                                          </p:spTgt>
                                        </p:tgtEl>
                                        <p:attrNameLst>
                                          <p:attrName>style.visibility</p:attrName>
                                        </p:attrNameLst>
                                      </p:cBhvr>
                                      <p:to>
                                        <p:strVal val="visible"/>
                                      </p:to>
                                    </p:set>
                                    <p:animEffect transition="in" filter="fade">
                                      <p:cBhvr>
                                        <p:cTn id="7" dur="1000">
                                          <p:stCondLst>
                                            <p:cond delay="0"/>
                                          </p:stCondLst>
                                        </p:cTn>
                                        <p:tgtEl>
                                          <p:spTgt spid="561154">
                                            <p:txEl>
                                              <p:charRg st="4294967295" end="4294967295"/>
                                            </p:txEl>
                                          </p:spTgt>
                                        </p:tgtEl>
                                      </p:cBhvr>
                                    </p:animEffect>
                                  </p:childTnLst>
                                </p:cTn>
                              </p:par>
                            </p:childTnLst>
                          </p:cTn>
                        </p:par>
                        <p:par>
                          <p:cTn id="8" fill="hold">
                            <p:stCondLst>
                              <p:cond delay="1900"/>
                            </p:stCondLst>
                            <p:childTnLst>
                              <p:par>
                                <p:cTn id="9" presetID="29" presetClass="entr" presetSubtype="0" fill="hold" grpId="0" nodeType="afterEffect">
                                  <p:stCondLst>
                                    <p:cond delay="0"/>
                                  </p:stCondLst>
                                  <p:childTnLst>
                                    <p:set>
                                      <p:cBhvr>
                                        <p:cTn id="10" dur="1" fill="hold">
                                          <p:stCondLst>
                                            <p:cond delay="0"/>
                                          </p:stCondLst>
                                        </p:cTn>
                                        <p:tgtEl>
                                          <p:spTgt spid="561156"/>
                                        </p:tgtEl>
                                        <p:attrNameLst>
                                          <p:attrName>style.visibility</p:attrName>
                                        </p:attrNameLst>
                                      </p:cBhvr>
                                      <p:to>
                                        <p:strVal val="visible"/>
                                      </p:to>
                                    </p:set>
                                    <p:anim calcmode="lin" valueType="num">
                                      <p:cBhvr>
                                        <p:cTn id="11" dur="1000" fill="hold"/>
                                        <p:tgtEl>
                                          <p:spTgt spid="561156"/>
                                        </p:tgtEl>
                                        <p:attrNameLst>
                                          <p:attrName>ppt_x</p:attrName>
                                        </p:attrNameLst>
                                      </p:cBhvr>
                                      <p:tavLst>
                                        <p:tav tm="0">
                                          <p:val>
                                            <p:strVal val="#ppt_x-.2"/>
                                          </p:val>
                                        </p:tav>
                                        <p:tav tm="100000">
                                          <p:val>
                                            <p:strVal val="#ppt_x"/>
                                          </p:val>
                                        </p:tav>
                                      </p:tavLst>
                                    </p:anim>
                                    <p:anim calcmode="lin" valueType="num">
                                      <p:cBhvr>
                                        <p:cTn id="12" dur="1000" fill="hold"/>
                                        <p:tgtEl>
                                          <p:spTgt spid="56115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61156"/>
                                        </p:tgtEl>
                                      </p:cBhvr>
                                    </p:animEffect>
                                  </p:childTnLst>
                                </p:cTn>
                              </p:par>
                              <p:par>
                                <p:cTn id="14" presetID="40" presetClass="entr" presetSubtype="0" fill="hold" grpId="0" nodeType="withEffect">
                                  <p:stCondLst>
                                    <p:cond delay="0"/>
                                  </p:stCondLst>
                                  <p:iterate type="lt">
                                    <p:tmPct val="10000"/>
                                  </p:iterate>
                                  <p:childTnLst>
                                    <p:set>
                                      <p:cBhvr>
                                        <p:cTn id="15" dur="1" fill="hold">
                                          <p:stCondLst>
                                            <p:cond delay="0"/>
                                          </p:stCondLst>
                                        </p:cTn>
                                        <p:tgtEl>
                                          <p:spTgt spid="561161"/>
                                        </p:tgtEl>
                                        <p:attrNameLst>
                                          <p:attrName>style.visibility</p:attrName>
                                        </p:attrNameLst>
                                      </p:cBhvr>
                                      <p:to>
                                        <p:strVal val="visible"/>
                                      </p:to>
                                    </p:set>
                                    <p:animEffect transition="in" filter="fade">
                                      <p:cBhvr>
                                        <p:cTn id="16" dur="500"/>
                                        <p:tgtEl>
                                          <p:spTgt spid="561161"/>
                                        </p:tgtEl>
                                      </p:cBhvr>
                                    </p:animEffect>
                                    <p:anim calcmode="lin" valueType="num">
                                      <p:cBhvr>
                                        <p:cTn id="17" dur="500" fill="hold"/>
                                        <p:tgtEl>
                                          <p:spTgt spid="561161"/>
                                        </p:tgtEl>
                                        <p:attrNameLst>
                                          <p:attrName>ppt_x</p:attrName>
                                        </p:attrNameLst>
                                      </p:cBhvr>
                                      <p:tavLst>
                                        <p:tav tm="0">
                                          <p:val>
                                            <p:strVal val="#ppt_x-.1"/>
                                          </p:val>
                                        </p:tav>
                                        <p:tav tm="100000">
                                          <p:val>
                                            <p:strVal val="#ppt_x"/>
                                          </p:val>
                                        </p:tav>
                                      </p:tavLst>
                                    </p:anim>
                                    <p:anim calcmode="lin" valueType="num">
                                      <p:cBhvr>
                                        <p:cTn id="18" dur="500" fill="hold"/>
                                        <p:tgtEl>
                                          <p:spTgt spid="561161"/>
                                        </p:tgtEl>
                                        <p:attrNameLst>
                                          <p:attrName>ppt_y</p:attrName>
                                        </p:attrNameLst>
                                      </p:cBhvr>
                                      <p:tavLst>
                                        <p:tav tm="0">
                                          <p:val>
                                            <p:strVal val="#ppt_y"/>
                                          </p:val>
                                        </p:tav>
                                        <p:tav tm="100000">
                                          <p:val>
                                            <p:strVal val="#ppt_y"/>
                                          </p:val>
                                        </p:tav>
                                      </p:tavLst>
                                    </p:anim>
                                  </p:childTnLst>
                                </p:cTn>
                              </p:par>
                              <p:par>
                                <p:cTn id="19" presetID="40" presetClass="entr" presetSubtype="0" fill="hold" grpId="0" nodeType="withEffect">
                                  <p:stCondLst>
                                    <p:cond delay="0"/>
                                  </p:stCondLst>
                                  <p:iterate type="lt">
                                    <p:tmPct val="10000"/>
                                  </p:iterate>
                                  <p:childTnLst>
                                    <p:set>
                                      <p:cBhvr>
                                        <p:cTn id="20" dur="1" fill="hold">
                                          <p:stCondLst>
                                            <p:cond delay="0"/>
                                          </p:stCondLst>
                                        </p:cTn>
                                        <p:tgtEl>
                                          <p:spTgt spid="561168"/>
                                        </p:tgtEl>
                                        <p:attrNameLst>
                                          <p:attrName>style.visibility</p:attrName>
                                        </p:attrNameLst>
                                      </p:cBhvr>
                                      <p:to>
                                        <p:strVal val="visible"/>
                                      </p:to>
                                    </p:set>
                                    <p:animEffect transition="in" filter="fade">
                                      <p:cBhvr>
                                        <p:cTn id="21" dur="500"/>
                                        <p:tgtEl>
                                          <p:spTgt spid="561168"/>
                                        </p:tgtEl>
                                      </p:cBhvr>
                                    </p:animEffect>
                                    <p:anim calcmode="lin" valueType="num">
                                      <p:cBhvr>
                                        <p:cTn id="22" dur="500" fill="hold"/>
                                        <p:tgtEl>
                                          <p:spTgt spid="561168"/>
                                        </p:tgtEl>
                                        <p:attrNameLst>
                                          <p:attrName>ppt_x</p:attrName>
                                        </p:attrNameLst>
                                      </p:cBhvr>
                                      <p:tavLst>
                                        <p:tav tm="0">
                                          <p:val>
                                            <p:strVal val="#ppt_x-.1"/>
                                          </p:val>
                                        </p:tav>
                                        <p:tav tm="100000">
                                          <p:val>
                                            <p:strVal val="#ppt_x"/>
                                          </p:val>
                                        </p:tav>
                                      </p:tavLst>
                                    </p:anim>
                                    <p:anim calcmode="lin" valueType="num">
                                      <p:cBhvr>
                                        <p:cTn id="23" dur="500" fill="hold"/>
                                        <p:tgtEl>
                                          <p:spTgt spid="561168"/>
                                        </p:tgtEl>
                                        <p:attrNameLst>
                                          <p:attrName>ppt_y</p:attrName>
                                        </p:attrNameLst>
                                      </p:cBhvr>
                                      <p:tavLst>
                                        <p:tav tm="0">
                                          <p:val>
                                            <p:strVal val="#ppt_y"/>
                                          </p:val>
                                        </p:tav>
                                        <p:tav tm="100000">
                                          <p:val>
                                            <p:strVal val="#ppt_y"/>
                                          </p:val>
                                        </p:tav>
                                      </p:tavLst>
                                    </p:anim>
                                  </p:childTnLst>
                                </p:cTn>
                              </p:par>
                              <p:par>
                                <p:cTn id="24" presetID="40" presetClass="entr" presetSubtype="0" fill="hold" grpId="0" nodeType="withEffect">
                                  <p:stCondLst>
                                    <p:cond delay="0"/>
                                  </p:stCondLst>
                                  <p:iterate type="lt">
                                    <p:tmPct val="10000"/>
                                  </p:iterate>
                                  <p:childTnLst>
                                    <p:set>
                                      <p:cBhvr>
                                        <p:cTn id="25" dur="1" fill="hold">
                                          <p:stCondLst>
                                            <p:cond delay="0"/>
                                          </p:stCondLst>
                                        </p:cTn>
                                        <p:tgtEl>
                                          <p:spTgt spid="561169"/>
                                        </p:tgtEl>
                                        <p:attrNameLst>
                                          <p:attrName>style.visibility</p:attrName>
                                        </p:attrNameLst>
                                      </p:cBhvr>
                                      <p:to>
                                        <p:strVal val="visible"/>
                                      </p:to>
                                    </p:set>
                                    <p:animEffect transition="in" filter="fade">
                                      <p:cBhvr>
                                        <p:cTn id="26" dur="500"/>
                                        <p:tgtEl>
                                          <p:spTgt spid="561169"/>
                                        </p:tgtEl>
                                      </p:cBhvr>
                                    </p:animEffect>
                                    <p:anim calcmode="lin" valueType="num">
                                      <p:cBhvr>
                                        <p:cTn id="27" dur="500" fill="hold"/>
                                        <p:tgtEl>
                                          <p:spTgt spid="561169"/>
                                        </p:tgtEl>
                                        <p:attrNameLst>
                                          <p:attrName>ppt_x</p:attrName>
                                        </p:attrNameLst>
                                      </p:cBhvr>
                                      <p:tavLst>
                                        <p:tav tm="0">
                                          <p:val>
                                            <p:strVal val="#ppt_x-.1"/>
                                          </p:val>
                                        </p:tav>
                                        <p:tav tm="100000">
                                          <p:val>
                                            <p:strVal val="#ppt_x"/>
                                          </p:val>
                                        </p:tav>
                                      </p:tavLst>
                                    </p:anim>
                                    <p:anim calcmode="lin" valueType="num">
                                      <p:cBhvr>
                                        <p:cTn id="28" dur="500" fill="hold"/>
                                        <p:tgtEl>
                                          <p:spTgt spid="5611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54" grpId="0"/>
      <p:bldP spid="561156" grpId="0" animBg="1"/>
      <p:bldP spid="561161" grpId="0" animBg="1"/>
      <p:bldP spid="561168" grpId="0" animBg="1"/>
      <p:bldP spid="561169"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80" name="AutoShape 4"/>
          <p:cNvSpPr>
            <a:spLocks noChangeArrowheads="1"/>
          </p:cNvSpPr>
          <p:nvPr/>
        </p:nvSpPr>
        <p:spPr bwMode="auto">
          <a:xfrm>
            <a:off x="76200" y="304800"/>
            <a:ext cx="9067800" cy="6324600"/>
          </a:xfrm>
          <a:prstGeom prst="roundRect">
            <a:avLst>
              <a:gd name="adj" fmla="val 16667"/>
            </a:avLst>
          </a:prstGeom>
          <a:noFill/>
          <a:ln w="38100">
            <a:solidFill>
              <a:schemeClr val="tx1"/>
            </a:solidFill>
            <a:round/>
            <a:headEnd/>
            <a:tailEnd/>
          </a:ln>
        </p:spPr>
        <p:txBody>
          <a:bodyPr wrap="none" anchor="ctr"/>
          <a:lstStyle/>
          <a:p>
            <a:pPr marL="342900" indent="-342900"/>
            <a:r>
              <a:rPr lang="en-US" sz="1800" b="1" i="0">
                <a:latin typeface="Franklin Gothic Book" pitchFamily="34" charset="0"/>
              </a:rPr>
              <a:t>b. HADIAH DARI UNDIAN ATAU PEKERJAAN ATAU KEGIATAN DAN PENGHARGAAN                          </a:t>
            </a:r>
          </a:p>
          <a:p>
            <a:pPr marL="342900" indent="-342900"/>
            <a:r>
              <a:rPr lang="en-US" sz="1800" b="1" i="0">
                <a:latin typeface="Franklin Gothic Book" pitchFamily="34" charset="0"/>
              </a:rPr>
              <a:t>C. LABA USAHA                                                         </a:t>
            </a:r>
          </a:p>
          <a:p>
            <a:pPr marL="342900" indent="-342900"/>
            <a:r>
              <a:rPr lang="en-US" sz="1800" b="1" i="0">
                <a:latin typeface="Franklin Gothic Book" pitchFamily="34" charset="0"/>
              </a:rPr>
              <a:t>d. KEUNTUNGAN KARENA PENJUALAN ATAUKARENA PENGALIHAN HARTA,</a:t>
            </a:r>
          </a:p>
          <a:p>
            <a:pPr marL="342900" indent="-342900"/>
            <a:r>
              <a:rPr lang="en-US" sz="1800" b="1" i="0">
                <a:latin typeface="Franklin Gothic Book" pitchFamily="34" charset="0"/>
              </a:rPr>
              <a:t>    TERMASUK :</a:t>
            </a:r>
          </a:p>
          <a:p>
            <a:pPr marL="342900" indent="-342900"/>
            <a:r>
              <a:rPr lang="en-US" sz="1800" b="1" i="0">
                <a:latin typeface="Franklin Gothic Book" pitchFamily="34" charset="0"/>
              </a:rPr>
              <a:t>	1. KEUNTUNGAN KARENA PENGALIHAN HARTA KEPADA PERSEROAN, PERSEKUTUAN, </a:t>
            </a:r>
          </a:p>
          <a:p>
            <a:pPr marL="342900" indent="-342900"/>
            <a:r>
              <a:rPr lang="en-US" sz="1800" b="1" i="0">
                <a:latin typeface="Franklin Gothic Book" pitchFamily="34" charset="0"/>
              </a:rPr>
              <a:t>          BADAN LAINNYA SEBAGAI PENGGANTI SAHAM/ PENYERTAAN MODAL</a:t>
            </a:r>
          </a:p>
          <a:p>
            <a:pPr marL="342900" indent="-342900"/>
            <a:r>
              <a:rPr lang="en-US" sz="1800" b="1" i="0">
                <a:latin typeface="Franklin Gothic Book" pitchFamily="34" charset="0"/>
              </a:rPr>
              <a:t>	2. KEUNTUNGAN YANG DIPEROLEH PERSEROAN, PERSEKUTUAN, DAN BADAN</a:t>
            </a:r>
          </a:p>
          <a:p>
            <a:pPr marL="342900" indent="-342900"/>
            <a:r>
              <a:rPr lang="en-US" sz="1800" b="1" i="0">
                <a:latin typeface="Franklin Gothic Book" pitchFamily="34" charset="0"/>
              </a:rPr>
              <a:t>          LAINNYA KARENA PENGALIHAN HARTA KEPADA PEMEGANG SAHAM, SEKUTU</a:t>
            </a:r>
          </a:p>
          <a:p>
            <a:pPr marL="342900" indent="-342900"/>
            <a:r>
              <a:rPr lang="en-US" sz="1800" b="1" i="0">
                <a:latin typeface="Franklin Gothic Book" pitchFamily="34" charset="0"/>
              </a:rPr>
              <a:t>          ATAU ANGGOTA</a:t>
            </a:r>
          </a:p>
          <a:p>
            <a:pPr marL="342900" indent="-342900"/>
            <a:r>
              <a:rPr lang="en-US" sz="1800" b="1" i="0">
                <a:latin typeface="Franklin Gothic Book" pitchFamily="34" charset="0"/>
              </a:rPr>
              <a:t>    	3. KEUNTUNGAN KARENA LIKUIDASI, PENGGABUNGAN, PELEBURAN, PEMEKARAN,</a:t>
            </a:r>
          </a:p>
          <a:p>
            <a:pPr marL="342900" indent="-342900"/>
            <a:r>
              <a:rPr lang="en-US" sz="1800" b="1" i="0">
                <a:latin typeface="Franklin Gothic Book" pitchFamily="34" charset="0"/>
              </a:rPr>
              <a:t>          PEMECAHAN, ATAU PENGAMBILALIHAN USAHA</a:t>
            </a:r>
          </a:p>
          <a:p>
            <a:pPr marL="342900" indent="-342900"/>
            <a:r>
              <a:rPr lang="en-US" sz="1800" b="1" i="0">
                <a:latin typeface="Franklin Gothic Book" pitchFamily="34" charset="0"/>
              </a:rPr>
              <a:t>	4. KEUNTUNGAN KARENA PENGALIHAN HARTA BERUPA HIBAH, BANTUAN ATAU</a:t>
            </a:r>
          </a:p>
          <a:p>
            <a:pPr marL="342900" indent="-342900"/>
            <a:r>
              <a:rPr lang="en-US" sz="1800" b="1" i="0">
                <a:latin typeface="Franklin Gothic Book" pitchFamily="34" charset="0"/>
              </a:rPr>
              <a:t>          SUMBANGAN, KECUALI YANG DIBERIKAN KEPADA KELUARGA SEDARAH DALAM </a:t>
            </a:r>
          </a:p>
          <a:p>
            <a:pPr marL="342900" indent="-342900"/>
            <a:r>
              <a:rPr lang="en-US" sz="1800" b="1" i="0">
                <a:latin typeface="Franklin Gothic Book" pitchFamily="34" charset="0"/>
              </a:rPr>
              <a:t>	    GARIS KETURUNAN LURUS SATU DERAJAT, DAN BADAN KEAGAMAAN ATAU </a:t>
            </a:r>
          </a:p>
          <a:p>
            <a:pPr marL="342900" indent="-342900"/>
            <a:r>
              <a:rPr lang="en-US" sz="1800" b="1" i="0">
                <a:latin typeface="Franklin Gothic Book" pitchFamily="34" charset="0"/>
              </a:rPr>
              <a:t>          BADAN PENDIDIKAN ATAU BADAN SOSIAL ATAU PENGUSAHA KECIL TERMASUK</a:t>
            </a:r>
          </a:p>
          <a:p>
            <a:pPr marL="342900" indent="-342900"/>
            <a:r>
              <a:rPr lang="en-US" sz="1800" b="1" i="0">
                <a:latin typeface="Franklin Gothic Book" pitchFamily="34" charset="0"/>
              </a:rPr>
              <a:t>          KOPERASI YANG DITETAPKAN OLEH MENTERI KEUANGAN, SEPANJANG TIDAK</a:t>
            </a:r>
          </a:p>
          <a:p>
            <a:pPr marL="342900" indent="-342900"/>
            <a:r>
              <a:rPr lang="en-US" sz="1800" b="1" i="0">
                <a:latin typeface="Franklin Gothic Book" pitchFamily="34" charset="0"/>
              </a:rPr>
              <a:t>	    ADA HUBUNGAN DENGAN USAHA, PEKERJAAN, KEPEMILIKAN ATAU</a:t>
            </a:r>
          </a:p>
          <a:p>
            <a:pPr marL="342900" indent="-342900"/>
            <a:r>
              <a:rPr lang="en-US" sz="1800" b="1" i="0">
                <a:latin typeface="Franklin Gothic Book" pitchFamily="34" charset="0"/>
              </a:rPr>
              <a:t>	    PENGUASAAN ANTARA PIHAK-PIHAK YANG BERSANGKUTAN</a:t>
            </a:r>
          </a:p>
          <a:p>
            <a:pPr marL="342900" indent="-342900"/>
            <a:r>
              <a:rPr lang="en-US" sz="1800" b="1" i="0">
                <a:latin typeface="Franklin Gothic Book" pitchFamily="34" charset="0"/>
              </a:rPr>
              <a:t>e. PENERIMAAN KEMBALI PEMBAYARAN PAJAK YANG TELAH DIBEBANKAN SEBAGAI</a:t>
            </a:r>
          </a:p>
          <a:p>
            <a:pPr marL="342900" indent="-342900"/>
            <a:r>
              <a:rPr lang="en-US" sz="1800" b="1" i="0">
                <a:latin typeface="Franklin Gothic Book" pitchFamily="34" charset="0"/>
              </a:rPr>
              <a:t>    BIAYA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62180"/>
                                        </p:tgtEl>
                                        <p:attrNameLst>
                                          <p:attrName>style.visibility</p:attrName>
                                        </p:attrNameLst>
                                      </p:cBhvr>
                                      <p:to>
                                        <p:strVal val="visible"/>
                                      </p:to>
                                    </p:set>
                                    <p:anim calcmode="lin" valueType="num">
                                      <p:cBhvr>
                                        <p:cTn id="7" dur="500" decel="50000" fill="hold">
                                          <p:stCondLst>
                                            <p:cond delay="0"/>
                                          </p:stCondLst>
                                        </p:cTn>
                                        <p:tgtEl>
                                          <p:spTgt spid="56218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6218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62180"/>
                                        </p:tgtEl>
                                        <p:attrNameLst>
                                          <p:attrName>ppt_w</p:attrName>
                                        </p:attrNameLst>
                                      </p:cBhvr>
                                      <p:tavLst>
                                        <p:tav tm="0">
                                          <p:val>
                                            <p:strVal val="#ppt_w*.05"/>
                                          </p:val>
                                        </p:tav>
                                        <p:tav tm="100000">
                                          <p:val>
                                            <p:strVal val="#ppt_w"/>
                                          </p:val>
                                        </p:tav>
                                      </p:tavLst>
                                    </p:anim>
                                    <p:anim calcmode="lin" valueType="num">
                                      <p:cBhvr>
                                        <p:cTn id="10" dur="1000" fill="hold"/>
                                        <p:tgtEl>
                                          <p:spTgt spid="56218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6218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6218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6218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62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8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43" name="Rectangle 11"/>
          <p:cNvSpPr>
            <a:spLocks noChangeArrowheads="1"/>
          </p:cNvSpPr>
          <p:nvPr/>
        </p:nvSpPr>
        <p:spPr bwMode="auto">
          <a:xfrm>
            <a:off x="609600" y="0"/>
            <a:ext cx="8077200" cy="914400"/>
          </a:xfrm>
          <a:prstGeom prst="rect">
            <a:avLst/>
          </a:prstGeom>
          <a:noFill/>
          <a:ln w="38100">
            <a:solidFill>
              <a:schemeClr val="tx1"/>
            </a:solidFill>
            <a:miter lim="800000"/>
            <a:headEnd/>
            <a:tailEnd/>
          </a:ln>
        </p:spPr>
        <p:txBody>
          <a:bodyPr wrap="none" anchor="ctr"/>
          <a:lstStyle/>
          <a:p>
            <a:pPr algn="ctr"/>
            <a:r>
              <a:rPr lang="en-US" sz="2800" i="0">
                <a:latin typeface="Arial" pitchFamily="34" charset="0"/>
              </a:rPr>
              <a:t>BESARNYA PENGHASILAN TIDAK KENA PAJAK</a:t>
            </a:r>
          </a:p>
          <a:p>
            <a:pPr algn="ctr"/>
            <a:r>
              <a:rPr lang="en-US" sz="2800" i="0">
                <a:latin typeface="Arial" pitchFamily="34" charset="0"/>
              </a:rPr>
              <a:t>( P T K P )</a:t>
            </a:r>
          </a:p>
        </p:txBody>
      </p:sp>
      <p:sp>
        <p:nvSpPr>
          <p:cNvPr id="25603" name="Rectangle 12"/>
          <p:cNvSpPr>
            <a:spLocks noChangeArrowheads="1"/>
          </p:cNvSpPr>
          <p:nvPr/>
        </p:nvSpPr>
        <p:spPr bwMode="auto">
          <a:xfrm>
            <a:off x="457200" y="1143000"/>
            <a:ext cx="2590800" cy="3733800"/>
          </a:xfrm>
          <a:prstGeom prst="rect">
            <a:avLst/>
          </a:prstGeom>
          <a:noFill/>
          <a:ln w="28575">
            <a:solidFill>
              <a:schemeClr val="tx1"/>
            </a:solidFill>
            <a:miter lim="800000"/>
            <a:headEnd/>
            <a:tailEnd/>
          </a:ln>
        </p:spPr>
        <p:txBody>
          <a:bodyPr wrap="none" anchor="ctr"/>
          <a:lstStyle/>
          <a:p>
            <a:pPr marL="342900" indent="-342900" algn="ctr"/>
            <a:r>
              <a:rPr lang="en-US" sz="2000" i="0" dirty="0">
                <a:latin typeface="Arial" pitchFamily="34" charset="0"/>
              </a:rPr>
              <a:t>     </a:t>
            </a:r>
            <a:r>
              <a:rPr lang="en-US" sz="2000" i="0" dirty="0" err="1">
                <a:latin typeface="Arial" pitchFamily="34" charset="0"/>
              </a:rPr>
              <a:t>Rp</a:t>
            </a:r>
            <a:r>
              <a:rPr lang="en-US" sz="2000" i="0" dirty="0">
                <a:latin typeface="Arial" pitchFamily="34" charset="0"/>
              </a:rPr>
              <a:t> </a:t>
            </a:r>
            <a:r>
              <a:rPr lang="en-US" sz="2000" i="0" dirty="0" smtClean="0">
                <a:latin typeface="Arial" pitchFamily="34" charset="0"/>
              </a:rPr>
              <a:t>54.0</a:t>
            </a:r>
            <a:r>
              <a:rPr lang="id-ID" sz="2000" i="0" dirty="0" smtClean="0">
                <a:latin typeface="Arial" pitchFamily="34" charset="0"/>
              </a:rPr>
              <a:t>00</a:t>
            </a:r>
            <a:r>
              <a:rPr lang="en-US" sz="2000" i="0" dirty="0" smtClean="0">
                <a:latin typeface="Arial" pitchFamily="34" charset="0"/>
              </a:rPr>
              <a:t>.000</a:t>
            </a:r>
            <a:r>
              <a:rPr lang="en-US" sz="2000" i="0" dirty="0">
                <a:latin typeface="Arial" pitchFamily="34" charset="0"/>
              </a:rPr>
              <a:t>.</a:t>
            </a:r>
          </a:p>
          <a:p>
            <a:pPr marL="342900" indent="-342900" algn="ctr"/>
            <a:r>
              <a:rPr lang="en-US" sz="2000" i="0" dirty="0">
                <a:latin typeface="Arial" pitchFamily="34" charset="0"/>
              </a:rPr>
              <a:t> </a:t>
            </a:r>
            <a:br>
              <a:rPr lang="en-US" sz="2000" i="0" dirty="0">
                <a:latin typeface="Arial" pitchFamily="34" charset="0"/>
              </a:rPr>
            </a:br>
            <a:r>
              <a:rPr lang="en-US" sz="2000" i="0" dirty="0">
                <a:latin typeface="Arial" pitchFamily="34" charset="0"/>
              </a:rPr>
              <a:t> </a:t>
            </a:r>
            <a:r>
              <a:rPr lang="en-US" sz="2000" i="0" dirty="0" err="1">
                <a:latin typeface="Arial" pitchFamily="34" charset="0"/>
              </a:rPr>
              <a:t>Rp</a:t>
            </a:r>
            <a:r>
              <a:rPr lang="en-US" sz="2000" i="0" dirty="0">
                <a:latin typeface="Arial" pitchFamily="34" charset="0"/>
              </a:rPr>
              <a:t>   </a:t>
            </a:r>
            <a:r>
              <a:rPr lang="en-US" sz="2000" i="0" dirty="0" smtClean="0">
                <a:latin typeface="Arial" pitchFamily="34" charset="0"/>
              </a:rPr>
              <a:t>4.5</a:t>
            </a:r>
            <a:r>
              <a:rPr lang="en-US" sz="2000" dirty="0" smtClean="0">
                <a:latin typeface="Arial" pitchFamily="34" charset="0"/>
              </a:rPr>
              <a:t>00</a:t>
            </a:r>
            <a:r>
              <a:rPr lang="en-US" sz="2000" i="0" dirty="0" smtClean="0">
                <a:latin typeface="Arial" pitchFamily="34" charset="0"/>
              </a:rPr>
              <a:t>.000</a:t>
            </a:r>
            <a:r>
              <a:rPr lang="en-US" sz="2000" i="0" dirty="0">
                <a:latin typeface="Arial" pitchFamily="34" charset="0"/>
              </a:rPr>
              <a:t>.-</a:t>
            </a:r>
          </a:p>
          <a:p>
            <a:pPr marL="342900" indent="-342900" algn="ctr"/>
            <a:r>
              <a:rPr lang="en-US" sz="2000" i="0" dirty="0">
                <a:latin typeface="Arial" pitchFamily="34" charset="0"/>
              </a:rPr>
              <a:t>    </a:t>
            </a:r>
            <a:r>
              <a:rPr lang="en-US" sz="2000" i="0" dirty="0" err="1">
                <a:latin typeface="Arial" pitchFamily="34" charset="0"/>
              </a:rPr>
              <a:t>Rp</a:t>
            </a:r>
            <a:r>
              <a:rPr lang="en-US" sz="2000" i="0" dirty="0">
                <a:latin typeface="Arial" pitchFamily="34" charset="0"/>
              </a:rPr>
              <a:t> </a:t>
            </a:r>
            <a:r>
              <a:rPr lang="en-US" sz="2000" i="0" dirty="0" smtClean="0">
                <a:latin typeface="Arial" pitchFamily="34" charset="0"/>
              </a:rPr>
              <a:t>54.</a:t>
            </a:r>
            <a:r>
              <a:rPr lang="en-US" sz="2000" dirty="0" smtClean="0">
                <a:latin typeface="Arial" pitchFamily="34" charset="0"/>
              </a:rPr>
              <a:t>0</a:t>
            </a:r>
            <a:r>
              <a:rPr lang="id-ID" sz="2000" i="0" dirty="0" smtClean="0">
                <a:latin typeface="Arial" pitchFamily="34" charset="0"/>
              </a:rPr>
              <a:t>0</a:t>
            </a:r>
            <a:r>
              <a:rPr lang="en-US" sz="2000" i="0" dirty="0" smtClean="0">
                <a:latin typeface="Arial" pitchFamily="34" charset="0"/>
              </a:rPr>
              <a:t>0.000</a:t>
            </a:r>
            <a:r>
              <a:rPr lang="en-US" sz="2000" i="0" dirty="0">
                <a:latin typeface="Arial" pitchFamily="34" charset="0"/>
              </a:rPr>
              <a:t>.</a:t>
            </a:r>
          </a:p>
          <a:p>
            <a:pPr marL="342900" indent="-342900" algn="ctr"/>
            <a:endParaRPr lang="en-US" sz="2000" i="0" dirty="0">
              <a:latin typeface="Arial" pitchFamily="34" charset="0"/>
            </a:endParaRPr>
          </a:p>
          <a:p>
            <a:pPr marL="342900" indent="-342900" algn="ctr"/>
            <a:endParaRPr lang="en-US" sz="2000" i="0" dirty="0">
              <a:latin typeface="Arial" pitchFamily="34" charset="0"/>
            </a:endParaRPr>
          </a:p>
          <a:p>
            <a:pPr marL="342900" indent="-342900" algn="ctr"/>
            <a:endParaRPr lang="en-US" sz="2000" i="0" dirty="0">
              <a:latin typeface="Arial" pitchFamily="34" charset="0"/>
            </a:endParaRPr>
          </a:p>
          <a:p>
            <a:pPr marL="342900" indent="-342900" algn="ctr"/>
            <a:r>
              <a:rPr lang="en-US" sz="2000" i="0" dirty="0">
                <a:latin typeface="Arial" pitchFamily="34" charset="0"/>
              </a:rPr>
              <a:t>    </a:t>
            </a:r>
            <a:r>
              <a:rPr lang="en-US" sz="2000" i="0" dirty="0" err="1">
                <a:latin typeface="Arial" pitchFamily="34" charset="0"/>
              </a:rPr>
              <a:t>Rp</a:t>
            </a:r>
            <a:r>
              <a:rPr lang="en-US" sz="2000" i="0" dirty="0">
                <a:latin typeface="Arial" pitchFamily="34" charset="0"/>
              </a:rPr>
              <a:t>.  </a:t>
            </a:r>
            <a:r>
              <a:rPr lang="en-US" sz="2000" i="0" dirty="0" smtClean="0">
                <a:latin typeface="Arial" pitchFamily="34" charset="0"/>
              </a:rPr>
              <a:t>4.500.000</a:t>
            </a:r>
            <a:r>
              <a:rPr lang="en-US" sz="2000" i="0" dirty="0">
                <a:latin typeface="Arial" pitchFamily="34" charset="0"/>
              </a:rPr>
              <a:t>.-</a:t>
            </a:r>
          </a:p>
          <a:p>
            <a:pPr marL="342900" indent="-342900" algn="ctr"/>
            <a:endParaRPr lang="en-US" sz="2000" i="0" dirty="0">
              <a:latin typeface="Arial" pitchFamily="34" charset="0"/>
            </a:endParaRPr>
          </a:p>
          <a:p>
            <a:pPr marL="342900" indent="-342900" algn="ctr"/>
            <a:endParaRPr lang="en-US" sz="2000" i="0" dirty="0">
              <a:latin typeface="Arial" pitchFamily="34" charset="0"/>
            </a:endParaRPr>
          </a:p>
          <a:p>
            <a:pPr marL="342900" indent="-342900" algn="ctr"/>
            <a:endParaRPr lang="en-US" sz="2000" i="0" dirty="0">
              <a:latin typeface="Arial" pitchFamily="34" charset="0"/>
            </a:endParaRPr>
          </a:p>
          <a:p>
            <a:pPr marL="342900" indent="-342900" algn="ctr"/>
            <a:endParaRPr lang="en-US" sz="2000" i="0" dirty="0">
              <a:latin typeface="Arial Black" pitchFamily="34" charset="0"/>
            </a:endParaRPr>
          </a:p>
        </p:txBody>
      </p:sp>
      <p:sp>
        <p:nvSpPr>
          <p:cNvPr id="25604" name="Rectangle 13"/>
          <p:cNvSpPr>
            <a:spLocks noChangeArrowheads="1"/>
          </p:cNvSpPr>
          <p:nvPr/>
        </p:nvSpPr>
        <p:spPr bwMode="auto">
          <a:xfrm>
            <a:off x="3200400" y="1066800"/>
            <a:ext cx="5715000" cy="4495800"/>
          </a:xfrm>
          <a:prstGeom prst="rect">
            <a:avLst/>
          </a:prstGeom>
          <a:noFill/>
          <a:ln w="38100">
            <a:solidFill>
              <a:schemeClr val="tx1"/>
            </a:solidFill>
            <a:miter lim="800000"/>
            <a:headEnd/>
            <a:tailEnd/>
          </a:ln>
        </p:spPr>
        <p:txBody>
          <a:bodyPr wrap="none" anchor="ctr"/>
          <a:lstStyle/>
          <a:p>
            <a:pPr algn="ctr"/>
            <a:r>
              <a:rPr lang="en-US" sz="2000" i="0">
                <a:latin typeface="Arial" pitchFamily="34" charset="0"/>
              </a:rPr>
              <a:t>UNTUK DIRI  WAJIB PAJAK ORANG PRIBADI</a:t>
            </a:r>
          </a:p>
          <a:p>
            <a:pPr algn="ctr"/>
            <a:endParaRPr lang="en-US" sz="2000" i="0">
              <a:latin typeface="Arial" pitchFamily="34" charset="0"/>
            </a:endParaRPr>
          </a:p>
          <a:p>
            <a:pPr algn="ctr"/>
            <a:r>
              <a:rPr lang="en-US" sz="2000" i="0">
                <a:latin typeface="Arial" pitchFamily="34" charset="0"/>
              </a:rPr>
              <a:t>TAMBAHAN UNTUK WAJIB KAWIN (ISTERI)    </a:t>
            </a:r>
          </a:p>
          <a:p>
            <a:pPr algn="ctr"/>
            <a:r>
              <a:rPr lang="en-US" sz="2000" i="0">
                <a:latin typeface="Arial" pitchFamily="34" charset="0"/>
              </a:rPr>
              <a:t>TAMBAHAN UNTUK SEORANG ISTERI YANG</a:t>
            </a:r>
          </a:p>
          <a:p>
            <a:pPr algn="ctr"/>
            <a:r>
              <a:rPr lang="en-US" sz="2000" i="0">
                <a:latin typeface="Arial" pitchFamily="34" charset="0"/>
              </a:rPr>
              <a:t>PENGHASILANNYA DIGABUNG DENGAN      </a:t>
            </a:r>
          </a:p>
          <a:p>
            <a:pPr algn="ctr"/>
            <a:r>
              <a:rPr lang="en-US" sz="2000" i="0">
                <a:latin typeface="Arial" pitchFamily="34" charset="0"/>
              </a:rPr>
              <a:t> PENGHASILAN SUAMI SEPERTI DIMAKSUD  </a:t>
            </a:r>
          </a:p>
          <a:p>
            <a:pPr algn="ctr"/>
            <a:r>
              <a:rPr lang="en-US" sz="2000" i="0">
                <a:latin typeface="Arial" pitchFamily="34" charset="0"/>
              </a:rPr>
              <a:t>PASAL 8 Ayat (1)                                                </a:t>
            </a:r>
          </a:p>
          <a:p>
            <a:pPr algn="ctr"/>
            <a:r>
              <a:rPr lang="en-US" sz="2000" i="0">
                <a:latin typeface="Arial" pitchFamily="34" charset="0"/>
              </a:rPr>
              <a:t>TAMBAHAN UNTUK SETIAP ANGGOTA KE    </a:t>
            </a:r>
          </a:p>
          <a:p>
            <a:pPr algn="ctr"/>
            <a:r>
              <a:rPr lang="en-US" sz="2000" i="0">
                <a:latin typeface="Arial" pitchFamily="34" charset="0"/>
              </a:rPr>
              <a:t> LUARGA SEDARAH DAN KELUARGA SEMEN</a:t>
            </a:r>
          </a:p>
          <a:p>
            <a:pPr algn="ctr"/>
            <a:r>
              <a:rPr lang="en-US" sz="2000" i="0">
                <a:latin typeface="Arial" pitchFamily="34" charset="0"/>
              </a:rPr>
              <a:t>  DA GARIS KETURUNAN LURUS SERTA ANAK</a:t>
            </a:r>
          </a:p>
          <a:p>
            <a:pPr algn="ctr"/>
            <a:r>
              <a:rPr lang="en-US" sz="2000" i="0">
                <a:latin typeface="Arial" pitchFamily="34" charset="0"/>
              </a:rPr>
              <a:t>  ANGKAT YG MENJADI TANGGUNGAN SEPE  </a:t>
            </a:r>
          </a:p>
          <a:p>
            <a:pPr algn="ctr"/>
            <a:r>
              <a:rPr lang="en-US" sz="2000" i="0">
                <a:latin typeface="Arial" pitchFamily="34" charset="0"/>
              </a:rPr>
              <a:t> NUHNYA MAKSIMAL 3 ORANG UNTUK SETI </a:t>
            </a:r>
          </a:p>
          <a:p>
            <a:pPr algn="ctr"/>
            <a:r>
              <a:rPr lang="en-US" sz="2000" i="0">
                <a:latin typeface="Arial" pitchFamily="34" charset="0"/>
              </a:rPr>
              <a:t> AP KELUARGA                                                  </a:t>
            </a:r>
          </a:p>
          <a:p>
            <a:pPr algn="ctr"/>
            <a:endParaRPr lang="en-US" sz="2000" i="0">
              <a:latin typeface="Arial" pitchFamily="34" charset="0"/>
            </a:endParaRPr>
          </a:p>
        </p:txBody>
      </p:sp>
      <p:sp>
        <p:nvSpPr>
          <p:cNvPr id="25605" name="AutoShape 15"/>
          <p:cNvSpPr>
            <a:spLocks noChangeArrowheads="1"/>
          </p:cNvSpPr>
          <p:nvPr/>
        </p:nvSpPr>
        <p:spPr bwMode="auto">
          <a:xfrm>
            <a:off x="2895600" y="1219200"/>
            <a:ext cx="381000" cy="304800"/>
          </a:xfrm>
          <a:prstGeom prst="rightArrow">
            <a:avLst>
              <a:gd name="adj1" fmla="val 50000"/>
              <a:gd name="adj2" fmla="val 31250"/>
            </a:avLst>
          </a:prstGeom>
          <a:solidFill>
            <a:schemeClr val="accent1"/>
          </a:solidFill>
          <a:ln w="9525">
            <a:solidFill>
              <a:schemeClr val="tx1"/>
            </a:solidFill>
            <a:miter lim="800000"/>
            <a:headEnd/>
            <a:tailEnd/>
          </a:ln>
        </p:spPr>
        <p:txBody>
          <a:bodyPr wrap="none" anchor="ctr"/>
          <a:lstStyle/>
          <a:p>
            <a:endParaRPr lang="id-ID"/>
          </a:p>
        </p:txBody>
      </p:sp>
      <p:sp>
        <p:nvSpPr>
          <p:cNvPr id="25606" name="AutoShape 16"/>
          <p:cNvSpPr>
            <a:spLocks noChangeArrowheads="1"/>
          </p:cNvSpPr>
          <p:nvPr/>
        </p:nvSpPr>
        <p:spPr bwMode="auto">
          <a:xfrm flipV="1">
            <a:off x="2819400" y="1828800"/>
            <a:ext cx="457200" cy="304800"/>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d-ID"/>
          </a:p>
        </p:txBody>
      </p:sp>
      <p:sp>
        <p:nvSpPr>
          <p:cNvPr id="25607" name="AutoShape 17"/>
          <p:cNvSpPr>
            <a:spLocks noChangeArrowheads="1"/>
          </p:cNvSpPr>
          <p:nvPr/>
        </p:nvSpPr>
        <p:spPr bwMode="auto">
          <a:xfrm>
            <a:off x="2819400" y="2133600"/>
            <a:ext cx="457200" cy="304800"/>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d-ID"/>
          </a:p>
        </p:txBody>
      </p:sp>
      <p:sp>
        <p:nvSpPr>
          <p:cNvPr id="25608" name="AutoShape 18"/>
          <p:cNvSpPr>
            <a:spLocks noChangeArrowheads="1"/>
          </p:cNvSpPr>
          <p:nvPr/>
        </p:nvSpPr>
        <p:spPr bwMode="auto">
          <a:xfrm>
            <a:off x="2743200" y="3276600"/>
            <a:ext cx="457200" cy="381000"/>
          </a:xfrm>
          <a:prstGeom prst="rightArrow">
            <a:avLst>
              <a:gd name="adj1" fmla="val 50000"/>
              <a:gd name="adj2" fmla="val 30000"/>
            </a:avLst>
          </a:prstGeom>
          <a:solidFill>
            <a:schemeClr val="accent1"/>
          </a:solidFill>
          <a:ln w="9525">
            <a:solidFill>
              <a:schemeClr val="tx1"/>
            </a:solidFill>
            <a:miter lim="800000"/>
            <a:headEnd/>
            <a:tailEnd/>
          </a:ln>
        </p:spPr>
        <p:txBody>
          <a:bodyPr wrap="none" anchor="ctr"/>
          <a:lstStyle/>
          <a:p>
            <a:endParaRPr lang="id-ID"/>
          </a:p>
        </p:txBody>
      </p:sp>
      <p:sp>
        <p:nvSpPr>
          <p:cNvPr id="25609" name="Rectangle 19"/>
          <p:cNvSpPr>
            <a:spLocks noChangeArrowheads="1"/>
          </p:cNvSpPr>
          <p:nvPr/>
        </p:nvSpPr>
        <p:spPr bwMode="auto">
          <a:xfrm>
            <a:off x="228600" y="5257800"/>
            <a:ext cx="2514600" cy="381000"/>
          </a:xfrm>
          <a:prstGeom prst="rect">
            <a:avLst/>
          </a:prstGeom>
          <a:noFill/>
          <a:ln w="19050">
            <a:solidFill>
              <a:schemeClr val="tx1"/>
            </a:solidFill>
            <a:miter lim="800000"/>
            <a:headEnd/>
            <a:tailEnd/>
          </a:ln>
        </p:spPr>
        <p:txBody>
          <a:bodyPr wrap="none" anchor="ctr"/>
          <a:lstStyle/>
          <a:p>
            <a:pPr algn="ctr"/>
            <a:r>
              <a:rPr lang="en-US" sz="2000" i="0">
                <a:latin typeface="Arial" pitchFamily="34" charset="0"/>
              </a:rPr>
              <a:t>PENERAPAN PTKP</a:t>
            </a:r>
          </a:p>
        </p:txBody>
      </p:sp>
      <p:sp>
        <p:nvSpPr>
          <p:cNvPr id="25610" name="Rectangle 20"/>
          <p:cNvSpPr>
            <a:spLocks noChangeArrowheads="1"/>
          </p:cNvSpPr>
          <p:nvPr/>
        </p:nvSpPr>
        <p:spPr bwMode="auto">
          <a:xfrm>
            <a:off x="152400" y="5791200"/>
            <a:ext cx="3048000" cy="762000"/>
          </a:xfrm>
          <a:prstGeom prst="rect">
            <a:avLst/>
          </a:prstGeom>
          <a:noFill/>
          <a:ln w="9525">
            <a:solidFill>
              <a:schemeClr val="tx1"/>
            </a:solidFill>
            <a:miter lim="800000"/>
            <a:headEnd/>
            <a:tailEnd/>
          </a:ln>
        </p:spPr>
        <p:txBody>
          <a:bodyPr wrap="none" anchor="ctr"/>
          <a:lstStyle/>
          <a:p>
            <a:pPr algn="ctr"/>
            <a:r>
              <a:rPr lang="en-US" i="0">
                <a:latin typeface="Arial" pitchFamily="34" charset="0"/>
              </a:rPr>
              <a:t>-AWAL TAHUN PAJAK ,  ATAU</a:t>
            </a:r>
          </a:p>
          <a:p>
            <a:pPr algn="ctr"/>
            <a:r>
              <a:rPr lang="en-US" i="0">
                <a:latin typeface="Arial" pitchFamily="34" charset="0"/>
              </a:rPr>
              <a:t>-AWAL BAGIAN TAHUN PAJAK</a:t>
            </a:r>
          </a:p>
        </p:txBody>
      </p:sp>
      <p:sp>
        <p:nvSpPr>
          <p:cNvPr id="25611" name="Rectangle 22"/>
          <p:cNvSpPr>
            <a:spLocks noChangeArrowheads="1"/>
          </p:cNvSpPr>
          <p:nvPr/>
        </p:nvSpPr>
        <p:spPr bwMode="auto">
          <a:xfrm>
            <a:off x="3276600" y="5791200"/>
            <a:ext cx="5715000" cy="609600"/>
          </a:xfrm>
          <a:prstGeom prst="rect">
            <a:avLst/>
          </a:prstGeom>
          <a:noFill/>
          <a:ln w="12700">
            <a:solidFill>
              <a:schemeClr val="tx1"/>
            </a:solidFill>
            <a:miter lim="800000"/>
            <a:headEnd/>
            <a:tailEnd/>
          </a:ln>
        </p:spPr>
        <p:txBody>
          <a:bodyPr wrap="none" anchor="ctr"/>
          <a:lstStyle/>
          <a:p>
            <a:pPr algn="ctr"/>
            <a:r>
              <a:rPr lang="en-US" sz="1400" i="0">
                <a:latin typeface="Arial" pitchFamily="34" charset="0"/>
              </a:rPr>
              <a:t>PENYESUAIAN BESARNYA PTKP SEBAGAIMANA DIMAKSUD</a:t>
            </a:r>
          </a:p>
          <a:p>
            <a:pPr algn="ctr"/>
            <a:r>
              <a:rPr lang="en-US" sz="1400" i="0">
                <a:latin typeface="Arial" pitchFamily="34" charset="0"/>
              </a:rPr>
              <a:t>DIATAS DITETAPKAN DENGAN KEPUTUSAN MENTERI KEUANGAN</a:t>
            </a:r>
          </a:p>
        </p:txBody>
      </p:sp>
      <p:sp>
        <p:nvSpPr>
          <p:cNvPr id="25612" name="AutoShape 23"/>
          <p:cNvSpPr>
            <a:spLocks noChangeArrowheads="1"/>
          </p:cNvSpPr>
          <p:nvPr/>
        </p:nvSpPr>
        <p:spPr bwMode="auto">
          <a:xfrm>
            <a:off x="1447800" y="4876800"/>
            <a:ext cx="381000" cy="3810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id-ID"/>
          </a:p>
        </p:txBody>
      </p:sp>
      <p:sp>
        <p:nvSpPr>
          <p:cNvPr id="25613" name="Line 27"/>
          <p:cNvSpPr>
            <a:spLocks noChangeShapeType="1"/>
          </p:cNvSpPr>
          <p:nvPr/>
        </p:nvSpPr>
        <p:spPr bwMode="auto">
          <a:xfrm>
            <a:off x="1752600" y="5029200"/>
            <a:ext cx="1143000" cy="0"/>
          </a:xfrm>
          <a:prstGeom prst="line">
            <a:avLst/>
          </a:prstGeom>
          <a:noFill/>
          <a:ln w="9525">
            <a:solidFill>
              <a:schemeClr val="tx1"/>
            </a:solidFill>
            <a:round/>
            <a:headEnd/>
            <a:tailEnd type="triangle" w="med" len="med"/>
          </a:ln>
        </p:spPr>
        <p:txBody>
          <a:bodyPr/>
          <a:lstStyle/>
          <a:p>
            <a:endParaRPr lang="id-ID"/>
          </a:p>
        </p:txBody>
      </p:sp>
      <p:sp>
        <p:nvSpPr>
          <p:cNvPr id="25614" name="Line 28"/>
          <p:cNvSpPr>
            <a:spLocks noChangeShapeType="1"/>
          </p:cNvSpPr>
          <p:nvPr/>
        </p:nvSpPr>
        <p:spPr bwMode="auto">
          <a:xfrm flipH="1">
            <a:off x="2895600" y="5029200"/>
            <a:ext cx="0" cy="609600"/>
          </a:xfrm>
          <a:prstGeom prst="line">
            <a:avLst/>
          </a:prstGeom>
          <a:noFill/>
          <a:ln w="9525">
            <a:solidFill>
              <a:schemeClr val="tx1"/>
            </a:solidFill>
            <a:round/>
            <a:headEnd/>
            <a:tailEnd type="triangle" w="med" len="med"/>
          </a:ln>
        </p:spPr>
        <p:txBody>
          <a:bodyPr/>
          <a:lstStyle/>
          <a:p>
            <a:endParaRPr lang="id-ID"/>
          </a:p>
        </p:txBody>
      </p:sp>
      <p:sp>
        <p:nvSpPr>
          <p:cNvPr id="25615" name="Line 29"/>
          <p:cNvSpPr>
            <a:spLocks noChangeShapeType="1"/>
          </p:cNvSpPr>
          <p:nvPr/>
        </p:nvSpPr>
        <p:spPr bwMode="auto">
          <a:xfrm>
            <a:off x="2819400" y="5638800"/>
            <a:ext cx="3048000" cy="0"/>
          </a:xfrm>
          <a:prstGeom prst="line">
            <a:avLst/>
          </a:prstGeom>
          <a:noFill/>
          <a:ln w="9525">
            <a:solidFill>
              <a:schemeClr val="tx1"/>
            </a:solidFill>
            <a:round/>
            <a:headEnd/>
            <a:tailEnd type="triangle" w="med" len="med"/>
          </a:ln>
        </p:spPr>
        <p:txBody>
          <a:bodyPr/>
          <a:lstStyle/>
          <a:p>
            <a:endParaRPr lang="id-ID"/>
          </a:p>
        </p:txBody>
      </p:sp>
      <p:sp>
        <p:nvSpPr>
          <p:cNvPr id="25616" name="Line 30"/>
          <p:cNvSpPr>
            <a:spLocks noChangeShapeType="1"/>
          </p:cNvSpPr>
          <p:nvPr/>
        </p:nvSpPr>
        <p:spPr bwMode="auto">
          <a:xfrm>
            <a:off x="5867400" y="5638800"/>
            <a:ext cx="0" cy="152400"/>
          </a:xfrm>
          <a:prstGeom prst="line">
            <a:avLst/>
          </a:prstGeom>
          <a:noFill/>
          <a:ln w="9525">
            <a:solidFill>
              <a:schemeClr val="tx1"/>
            </a:solidFill>
            <a:round/>
            <a:headEnd/>
            <a:tailEnd type="triangle" w="med" len="med"/>
          </a:ln>
        </p:spPr>
        <p:txBody>
          <a:bodyPr/>
          <a:lstStyle/>
          <a:p>
            <a:endParaRPr lang="id-ID"/>
          </a:p>
        </p:txBody>
      </p:sp>
      <p:sp>
        <p:nvSpPr>
          <p:cNvPr id="25617" name="AutoShape 31"/>
          <p:cNvSpPr>
            <a:spLocks noChangeArrowheads="1"/>
          </p:cNvSpPr>
          <p:nvPr/>
        </p:nvSpPr>
        <p:spPr bwMode="auto">
          <a:xfrm>
            <a:off x="1524000" y="5638800"/>
            <a:ext cx="304800" cy="1524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id-ID"/>
          </a:p>
        </p:txBody>
      </p:sp>
      <p:sp>
        <p:nvSpPr>
          <p:cNvPr id="25618" name="Rectangle 33"/>
          <p:cNvSpPr>
            <a:spLocks noChangeArrowheads="1"/>
          </p:cNvSpPr>
          <p:nvPr/>
        </p:nvSpPr>
        <p:spPr bwMode="auto">
          <a:xfrm>
            <a:off x="685800" y="4038600"/>
            <a:ext cx="2133600" cy="609600"/>
          </a:xfrm>
          <a:prstGeom prst="rect">
            <a:avLst/>
          </a:prstGeom>
          <a:solidFill>
            <a:schemeClr val="bg1"/>
          </a:solidFill>
          <a:ln w="38100" cmpd="dbl">
            <a:solidFill>
              <a:schemeClr val="tx1"/>
            </a:solidFill>
            <a:miter lim="800000"/>
            <a:headEnd/>
            <a:tailEnd/>
          </a:ln>
        </p:spPr>
        <p:txBody>
          <a:bodyPr wrap="none" anchor="ctr"/>
          <a:lstStyle/>
          <a:p>
            <a:pPr algn="ctr"/>
            <a:r>
              <a:rPr lang="en-US" sz="2000" dirty="0">
                <a:latin typeface="Bodoni MT Black" pitchFamily="18" charset="0"/>
              </a:rPr>
              <a:t>MULAI TAHUN</a:t>
            </a:r>
          </a:p>
          <a:p>
            <a:pPr algn="ctr"/>
            <a:r>
              <a:rPr lang="en-US" sz="2000" dirty="0">
                <a:latin typeface="Bodoni MT Black" pitchFamily="18" charset="0"/>
              </a:rPr>
              <a:t>PAJAK </a:t>
            </a:r>
            <a:r>
              <a:rPr lang="en-US" sz="2000" dirty="0" smtClean="0">
                <a:latin typeface="Bodoni MT Black" pitchFamily="18" charset="0"/>
              </a:rPr>
              <a:t>20</a:t>
            </a:r>
            <a:r>
              <a:rPr lang="id-ID" sz="2000" dirty="0" smtClean="0">
                <a:latin typeface="Bodoni MT Black" pitchFamily="18" charset="0"/>
              </a:rPr>
              <a:t>1</a:t>
            </a:r>
            <a:r>
              <a:rPr lang="en-US" sz="2000" dirty="0" smtClean="0">
                <a:latin typeface="Bodoni MT Black" pitchFamily="18" charset="0"/>
              </a:rPr>
              <a:t>6</a:t>
            </a:r>
            <a:endParaRPr lang="en-US" sz="2000" dirty="0">
              <a:latin typeface="Bodoni MT Black"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888843"/>
                                        </p:tgtEl>
                                        <p:attrNameLst>
                                          <p:attrName>style.visibility</p:attrName>
                                        </p:attrNameLst>
                                      </p:cBhvr>
                                      <p:to>
                                        <p:strVal val="visible"/>
                                      </p:to>
                                    </p:set>
                                    <p:animEffect transition="in" filter="wipe(down)">
                                      <p:cBhvr>
                                        <p:cTn id="7" dur="580">
                                          <p:stCondLst>
                                            <p:cond delay="0"/>
                                          </p:stCondLst>
                                        </p:cTn>
                                        <p:tgtEl>
                                          <p:spTgt spid="888843"/>
                                        </p:tgtEl>
                                      </p:cBhvr>
                                    </p:animEffect>
                                    <p:anim calcmode="lin" valueType="num">
                                      <p:cBhvr>
                                        <p:cTn id="8" dur="1822" tmFilter="0,0; 0.14,0.36; 0.43,0.73; 0.71,0.91; 1.0,1.0">
                                          <p:stCondLst>
                                            <p:cond delay="0"/>
                                          </p:stCondLst>
                                        </p:cTn>
                                        <p:tgtEl>
                                          <p:spTgt spid="88884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8884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8884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8884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88843"/>
                                        </p:tgtEl>
                                        <p:attrNameLst>
                                          <p:attrName>ppt_y</p:attrName>
                                        </p:attrNameLst>
                                      </p:cBhvr>
                                      <p:tavLst>
                                        <p:tav tm="0" fmla="#ppt_y-sin(pi*$)/81">
                                          <p:val>
                                            <p:fltVal val="0"/>
                                          </p:val>
                                        </p:tav>
                                        <p:tav tm="100000">
                                          <p:val>
                                            <p:fltVal val="1"/>
                                          </p:val>
                                        </p:tav>
                                      </p:tavLst>
                                    </p:anim>
                                    <p:animScale>
                                      <p:cBhvr>
                                        <p:cTn id="13" dur="26">
                                          <p:stCondLst>
                                            <p:cond delay="650"/>
                                          </p:stCondLst>
                                        </p:cTn>
                                        <p:tgtEl>
                                          <p:spTgt spid="888843"/>
                                        </p:tgtEl>
                                      </p:cBhvr>
                                      <p:to x="100000" y="60000"/>
                                    </p:animScale>
                                    <p:animScale>
                                      <p:cBhvr>
                                        <p:cTn id="14" dur="166" decel="50000">
                                          <p:stCondLst>
                                            <p:cond delay="676"/>
                                          </p:stCondLst>
                                        </p:cTn>
                                        <p:tgtEl>
                                          <p:spTgt spid="888843"/>
                                        </p:tgtEl>
                                      </p:cBhvr>
                                      <p:to x="100000" y="100000"/>
                                    </p:animScale>
                                    <p:animScale>
                                      <p:cBhvr>
                                        <p:cTn id="15" dur="26">
                                          <p:stCondLst>
                                            <p:cond delay="1312"/>
                                          </p:stCondLst>
                                        </p:cTn>
                                        <p:tgtEl>
                                          <p:spTgt spid="888843"/>
                                        </p:tgtEl>
                                      </p:cBhvr>
                                      <p:to x="100000" y="80000"/>
                                    </p:animScale>
                                    <p:animScale>
                                      <p:cBhvr>
                                        <p:cTn id="16" dur="166" decel="50000">
                                          <p:stCondLst>
                                            <p:cond delay="1338"/>
                                          </p:stCondLst>
                                        </p:cTn>
                                        <p:tgtEl>
                                          <p:spTgt spid="888843"/>
                                        </p:tgtEl>
                                      </p:cBhvr>
                                      <p:to x="100000" y="100000"/>
                                    </p:animScale>
                                    <p:animScale>
                                      <p:cBhvr>
                                        <p:cTn id="17" dur="26">
                                          <p:stCondLst>
                                            <p:cond delay="1642"/>
                                          </p:stCondLst>
                                        </p:cTn>
                                        <p:tgtEl>
                                          <p:spTgt spid="888843"/>
                                        </p:tgtEl>
                                      </p:cBhvr>
                                      <p:to x="100000" y="90000"/>
                                    </p:animScale>
                                    <p:animScale>
                                      <p:cBhvr>
                                        <p:cTn id="18" dur="166" decel="50000">
                                          <p:stCondLst>
                                            <p:cond delay="1668"/>
                                          </p:stCondLst>
                                        </p:cTn>
                                        <p:tgtEl>
                                          <p:spTgt spid="888843"/>
                                        </p:tgtEl>
                                      </p:cBhvr>
                                      <p:to x="100000" y="100000"/>
                                    </p:animScale>
                                    <p:animScale>
                                      <p:cBhvr>
                                        <p:cTn id="19" dur="26">
                                          <p:stCondLst>
                                            <p:cond delay="1808"/>
                                          </p:stCondLst>
                                        </p:cTn>
                                        <p:tgtEl>
                                          <p:spTgt spid="888843"/>
                                        </p:tgtEl>
                                      </p:cBhvr>
                                      <p:to x="100000" y="95000"/>
                                    </p:animScale>
                                    <p:animScale>
                                      <p:cBhvr>
                                        <p:cTn id="20" dur="166" decel="50000">
                                          <p:stCondLst>
                                            <p:cond delay="1834"/>
                                          </p:stCondLst>
                                        </p:cTn>
                                        <p:tgtEl>
                                          <p:spTgt spid="88884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4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err="1" smtClean="0"/>
              <a:t>Karakteristik</a:t>
            </a:r>
            <a:r>
              <a:rPr lang="en-US" b="1" dirty="0" smtClean="0"/>
              <a:t> PPN</a:t>
            </a:r>
          </a:p>
        </p:txBody>
      </p:sp>
      <p:sp>
        <p:nvSpPr>
          <p:cNvPr id="8195" name="Rectangle 4"/>
          <p:cNvSpPr>
            <a:spLocks noGrp="1" noChangeArrowheads="1"/>
          </p:cNvSpPr>
          <p:nvPr>
            <p:ph idx="1"/>
          </p:nvPr>
        </p:nvSpPr>
        <p:spPr/>
        <p:txBody>
          <a:bodyPr>
            <a:normAutofit lnSpcReduction="10000"/>
          </a:bodyPr>
          <a:lstStyle/>
          <a:p>
            <a:pPr>
              <a:lnSpc>
                <a:spcPct val="80000"/>
              </a:lnSpc>
            </a:pPr>
            <a:r>
              <a:rPr lang="en-US" smtClean="0"/>
              <a:t>PPN adalah Pajak Obyektif</a:t>
            </a:r>
          </a:p>
          <a:p>
            <a:pPr>
              <a:lnSpc>
                <a:spcPct val="80000"/>
              </a:lnSpc>
            </a:pPr>
            <a:r>
              <a:rPr lang="en-US" smtClean="0"/>
              <a:t>PPN bersifat Multi-stage</a:t>
            </a:r>
          </a:p>
          <a:p>
            <a:pPr>
              <a:lnSpc>
                <a:spcPct val="80000"/>
              </a:lnSpc>
            </a:pPr>
            <a:r>
              <a:rPr lang="en-US" smtClean="0"/>
              <a:t>PPN menggunakan </a:t>
            </a:r>
          </a:p>
          <a:p>
            <a:pPr lvl="1">
              <a:lnSpc>
                <a:spcPct val="80000"/>
              </a:lnSpc>
            </a:pPr>
            <a:r>
              <a:rPr lang="en-US" smtClean="0"/>
              <a:t>Indirect subtraction method</a:t>
            </a:r>
          </a:p>
          <a:p>
            <a:pPr lvl="1">
              <a:lnSpc>
                <a:spcPct val="80000"/>
              </a:lnSpc>
            </a:pPr>
            <a:r>
              <a:rPr lang="en-US" smtClean="0"/>
              <a:t>Credit method</a:t>
            </a:r>
          </a:p>
          <a:p>
            <a:pPr lvl="1">
              <a:lnSpc>
                <a:spcPct val="80000"/>
              </a:lnSpc>
            </a:pPr>
            <a:r>
              <a:rPr lang="en-US" smtClean="0"/>
              <a:t>Invoice method</a:t>
            </a:r>
          </a:p>
          <a:p>
            <a:pPr>
              <a:lnSpc>
                <a:spcPct val="80000"/>
              </a:lnSpc>
            </a:pPr>
            <a:r>
              <a:rPr lang="en-US" smtClean="0"/>
              <a:t>PPN merupakan pajak atas konsumsi umum dalam negeri</a:t>
            </a:r>
          </a:p>
          <a:p>
            <a:pPr>
              <a:lnSpc>
                <a:spcPct val="80000"/>
              </a:lnSpc>
            </a:pPr>
            <a:r>
              <a:rPr lang="en-US" smtClean="0"/>
              <a:t>PPN bersifat netral</a:t>
            </a:r>
          </a:p>
          <a:p>
            <a:pPr>
              <a:lnSpc>
                <a:spcPct val="80000"/>
              </a:lnSpc>
            </a:pPr>
            <a:r>
              <a:rPr lang="en-US" smtClean="0"/>
              <a:t>PPN tidak menimbulkan pajak berganda</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Mekanisme PPN</a:t>
            </a:r>
          </a:p>
        </p:txBody>
      </p:sp>
      <p:graphicFrame>
        <p:nvGraphicFramePr>
          <p:cNvPr id="1026" name="Object 4"/>
          <p:cNvGraphicFramePr>
            <a:graphicFrameLocks noChangeAspect="1"/>
          </p:cNvGraphicFramePr>
          <p:nvPr>
            <p:ph idx="1"/>
          </p:nvPr>
        </p:nvGraphicFramePr>
        <p:xfrm>
          <a:off x="428596" y="1714488"/>
          <a:ext cx="8497887" cy="2514600"/>
        </p:xfrm>
        <a:graphic>
          <a:graphicData uri="http://schemas.openxmlformats.org/presentationml/2006/ole">
            <p:oleObj spid="_x0000_s1026" name="Worksheet" r:id="rId3" imgW="4410151" imgH="1304849" progId="Excel.Sheet.8">
              <p:embed/>
            </p:oleObj>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Objek PPN</a:t>
            </a:r>
          </a:p>
        </p:txBody>
      </p:sp>
      <p:sp>
        <p:nvSpPr>
          <p:cNvPr id="9219" name="Rectangle 3"/>
          <p:cNvSpPr>
            <a:spLocks noGrp="1" noChangeArrowheads="1"/>
          </p:cNvSpPr>
          <p:nvPr>
            <p:ph idx="1"/>
          </p:nvPr>
        </p:nvSpPr>
        <p:spPr/>
        <p:txBody>
          <a:bodyPr/>
          <a:lstStyle/>
          <a:p>
            <a:pPr>
              <a:lnSpc>
                <a:spcPct val="80000"/>
              </a:lnSpc>
            </a:pPr>
            <a:r>
              <a:rPr lang="en-US" sz="2400" smtClean="0">
                <a:cs typeface="Times New Roman" pitchFamily="18" charset="0"/>
              </a:rPr>
              <a:t>Pajak Pertambahan Nilai dikenakan atas	:</a:t>
            </a:r>
          </a:p>
          <a:p>
            <a:pPr lvl="1">
              <a:lnSpc>
                <a:spcPct val="80000"/>
              </a:lnSpc>
            </a:pPr>
            <a:r>
              <a:rPr lang="en-US" sz="2200" i="1" smtClean="0">
                <a:cs typeface="Times New Roman" pitchFamily="18" charset="0"/>
              </a:rPr>
              <a:t>penyerahan Barang Kena Pajak di dalam Daerah Pabean yang dilakukan oleh Pengusaha;</a:t>
            </a:r>
          </a:p>
          <a:p>
            <a:pPr lvl="1">
              <a:lnSpc>
                <a:spcPct val="80000"/>
              </a:lnSpc>
            </a:pPr>
            <a:r>
              <a:rPr lang="en-US" sz="2200" i="1" smtClean="0">
                <a:cs typeface="Times New Roman" pitchFamily="18" charset="0"/>
              </a:rPr>
              <a:t>impor Barang Kena Pajak;</a:t>
            </a:r>
          </a:p>
          <a:p>
            <a:pPr lvl="1">
              <a:lnSpc>
                <a:spcPct val="80000"/>
              </a:lnSpc>
            </a:pPr>
            <a:r>
              <a:rPr lang="en-US" sz="2200" i="1" smtClean="0">
                <a:cs typeface="Times New Roman" pitchFamily="18" charset="0"/>
              </a:rPr>
              <a:t>penyerahan Jasa Kena Pajak di dalam Daerah Pabean yang dilakukan oleh Pengusaha;</a:t>
            </a:r>
          </a:p>
          <a:p>
            <a:pPr lvl="1">
              <a:lnSpc>
                <a:spcPct val="80000"/>
              </a:lnSpc>
            </a:pPr>
            <a:r>
              <a:rPr lang="en-US" sz="2200" i="1" smtClean="0">
                <a:cs typeface="Times New Roman" pitchFamily="18" charset="0"/>
              </a:rPr>
              <a:t>pemanfaatan Barang Kena Pajak tidak berwujud dari luar Daerah Pabean di dalam Daerah Pabean;</a:t>
            </a:r>
          </a:p>
          <a:p>
            <a:pPr lvl="1">
              <a:lnSpc>
                <a:spcPct val="80000"/>
              </a:lnSpc>
            </a:pPr>
            <a:r>
              <a:rPr lang="en-US" sz="2200" i="1" smtClean="0">
                <a:cs typeface="Times New Roman" pitchFamily="18" charset="0"/>
              </a:rPr>
              <a:t>pemanfaatan Jasa Kena Pajak dari luar Daerah Pabean di dalam Daerah Pabean; atau</a:t>
            </a:r>
          </a:p>
          <a:p>
            <a:pPr lvl="1">
              <a:lnSpc>
                <a:spcPct val="80000"/>
              </a:lnSpc>
            </a:pPr>
            <a:r>
              <a:rPr lang="en-US" sz="2200" i="1" smtClean="0">
                <a:cs typeface="Times New Roman" pitchFamily="18" charset="0"/>
              </a:rPr>
              <a:t>ekspor Barang Kena Pajak oleh Pengusaha Kena Pajak.</a:t>
            </a:r>
          </a:p>
          <a:p>
            <a:pPr lvl="1">
              <a:lnSpc>
                <a:spcPct val="80000"/>
              </a:lnSpc>
              <a:buFontTx/>
              <a:buNone/>
            </a:pPr>
            <a:r>
              <a:rPr lang="en-US" sz="2200" i="1" smtClean="0">
                <a:cs typeface="Times New Roman" pitchFamily="18" charset="0"/>
              </a:rPr>
              <a:t>	(Pasal 4 UU No.8/1983 stdtd UU No.</a:t>
            </a:r>
            <a:r>
              <a:rPr lang="id-ID" sz="2200" i="1" smtClean="0">
                <a:cs typeface="Times New Roman" pitchFamily="18" charset="0"/>
              </a:rPr>
              <a:t>42</a:t>
            </a:r>
            <a:r>
              <a:rPr lang="en-US" sz="2200" i="1" smtClean="0">
                <a:cs typeface="Times New Roman" pitchFamily="18" charset="0"/>
              </a:rPr>
              <a:t>/200</a:t>
            </a:r>
            <a:r>
              <a:rPr lang="id-ID" sz="2200" i="1" smtClean="0">
                <a:cs typeface="Times New Roman" pitchFamily="18" charset="0"/>
              </a:rPr>
              <a:t>9</a:t>
            </a:r>
            <a:r>
              <a:rPr lang="en-US" sz="2200" i="1" smtClean="0">
                <a:cs typeface="Times New Roman" pitchFamily="18" charset="0"/>
              </a:rPr>
              <a:t>)</a:t>
            </a:r>
          </a:p>
          <a:p>
            <a:pPr lvl="1">
              <a:lnSpc>
                <a:spcPct val="80000"/>
              </a:lnSpc>
              <a:buFontTx/>
              <a:buNone/>
            </a:pPr>
            <a:endParaRPr lang="en-US" sz="2100" i="1" smtClean="0">
              <a:cs typeface="Times New Roman" pitchFamily="18"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Objek PPN</a:t>
            </a:r>
          </a:p>
        </p:txBody>
      </p:sp>
      <p:sp>
        <p:nvSpPr>
          <p:cNvPr id="10243" name="Rectangle 3"/>
          <p:cNvSpPr>
            <a:spLocks noGrp="1" noChangeArrowheads="1"/>
          </p:cNvSpPr>
          <p:nvPr>
            <p:ph idx="1"/>
          </p:nvPr>
        </p:nvSpPr>
        <p:spPr/>
        <p:txBody>
          <a:bodyPr/>
          <a:lstStyle/>
          <a:p>
            <a:r>
              <a:rPr lang="en-US" smtClean="0">
                <a:cs typeface="Times New Roman" pitchFamily="18" charset="0"/>
              </a:rPr>
              <a:t>Pajak Pertambahan Nilai dikenakan atas:</a:t>
            </a:r>
          </a:p>
          <a:p>
            <a:pPr lvl="1"/>
            <a:r>
              <a:rPr lang="en-US" sz="2700" i="1" smtClean="0">
                <a:cs typeface="Times New Roman" pitchFamily="18" charset="0"/>
              </a:rPr>
              <a:t>Kegiatan Membangun Sendiri Yang Dilakukan Tidak Dalam Kegiatan Usaha/Pekerjaan</a:t>
            </a:r>
          </a:p>
          <a:p>
            <a:pPr lvl="1"/>
            <a:r>
              <a:rPr lang="en-US" sz="2700" i="1" smtClean="0">
                <a:cs typeface="Times New Roman" pitchFamily="18" charset="0"/>
              </a:rPr>
              <a:t>Penyerahan Aktiva Yang Menurut Tujuan Semula Tidak Untuk Diperjualbelikan (Bukan Inventory)</a:t>
            </a:r>
          </a:p>
          <a:p>
            <a:pPr lvl="1">
              <a:buFontTx/>
              <a:buNone/>
            </a:pPr>
            <a:r>
              <a:rPr lang="en-US" sz="2700" i="1" smtClean="0">
                <a:cs typeface="Times New Roman" pitchFamily="18" charset="0"/>
              </a:rPr>
              <a:t>(Pasal 16C dan Pasal 16D)</a:t>
            </a:r>
            <a:endParaRPr lang="en-US" sz="2500" i="1" smtClean="0">
              <a:cs typeface="Times New Roman" pitchFamily="18"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Subjek PPN</a:t>
            </a:r>
          </a:p>
        </p:txBody>
      </p:sp>
      <p:sp>
        <p:nvSpPr>
          <p:cNvPr id="12291" name="Rectangle 3"/>
          <p:cNvSpPr>
            <a:spLocks noGrp="1" noChangeArrowheads="1"/>
          </p:cNvSpPr>
          <p:nvPr>
            <p:ph idx="1"/>
          </p:nvPr>
        </p:nvSpPr>
        <p:spPr>
          <a:xfrm>
            <a:off x="152400" y="1143000"/>
            <a:ext cx="8839200" cy="5486400"/>
          </a:xfrm>
        </p:spPr>
        <p:txBody>
          <a:bodyPr/>
          <a:lstStyle/>
          <a:p>
            <a:pPr>
              <a:lnSpc>
                <a:spcPct val="80000"/>
              </a:lnSpc>
            </a:pPr>
            <a:r>
              <a:rPr lang="en-US" sz="2000" smtClean="0"/>
              <a:t>PKP</a:t>
            </a:r>
          </a:p>
          <a:p>
            <a:pPr lvl="1">
              <a:lnSpc>
                <a:spcPct val="80000"/>
              </a:lnSpc>
            </a:pPr>
            <a:r>
              <a:rPr lang="en-US" sz="1800" smtClean="0"/>
              <a:t>adalah Pengusaha yang melakukan penyerahan Barang Kena Pajak dan atau penyerahan Jasa Kena Pajak yang dikenakan pajak berdasarkan Undang-undang ini, tidak termasuk Pengusaha Kecil yang batasannya ditetapkan dengan Keputusan Menteri Keuangan, kecuali Pengusaha Kecil  yang memilih untuk dikukuhkan sebagai Pengusaha Kena Pajak.</a:t>
            </a:r>
          </a:p>
          <a:p>
            <a:pPr>
              <a:lnSpc>
                <a:spcPct val="80000"/>
              </a:lnSpc>
            </a:pPr>
            <a:r>
              <a:rPr lang="en-US" sz="2000" smtClean="0"/>
              <a:t>Pengusaha</a:t>
            </a:r>
          </a:p>
          <a:p>
            <a:pPr lvl="1">
              <a:lnSpc>
                <a:spcPct val="80000"/>
              </a:lnSpc>
            </a:pPr>
            <a:r>
              <a:rPr lang="en-US" sz="1800" smtClean="0"/>
              <a:t>adalah orang pribadi atau Badan yang dalam kegiatan usaha atau pekerjaannya menghasilkan barang, mengimpor barang, mengekspor barang, melakukan usaha perdagangan, memanfaatkan barang tidak berwujud dari luar Daerah Pabean, melakukan usaha jasa, atau memanfaatkan jasa dari luar Daerah Pabean.</a:t>
            </a:r>
          </a:p>
          <a:p>
            <a:pPr>
              <a:lnSpc>
                <a:spcPct val="80000"/>
              </a:lnSpc>
            </a:pPr>
            <a:r>
              <a:rPr lang="en-US" sz="2000" smtClean="0"/>
              <a:t>Pengusaha Kecil</a:t>
            </a:r>
          </a:p>
          <a:p>
            <a:pPr lvl="1">
              <a:lnSpc>
                <a:spcPct val="80000"/>
              </a:lnSpc>
            </a:pPr>
            <a:r>
              <a:rPr lang="en-US" sz="1800" smtClean="0"/>
              <a:t>Pengusaha yang selama 1 tahun buku melakukan penyerahan BKP atau JKP dengan jumlah peredaran &lt; Rp600.000.000 (KMK 571/2003)</a:t>
            </a:r>
          </a:p>
          <a:p>
            <a:pPr lvl="1">
              <a:lnSpc>
                <a:spcPct val="80000"/>
              </a:lnSpc>
            </a:pPr>
            <a:r>
              <a:rPr lang="en-US" sz="1800" smtClean="0"/>
              <a:t>Atas penyerahan BKP/JKP yang dilakukan oleh Pengusaha Kecil TIDAK dikenakan PPN (KMK 552/2000 stdtd PMK 68/2010)</a:t>
            </a:r>
          </a:p>
          <a:p>
            <a:pPr>
              <a:lnSpc>
                <a:spcPct val="80000"/>
              </a:lnSpc>
            </a:pPr>
            <a:r>
              <a:rPr lang="en-US" sz="2000" smtClean="0"/>
              <a:t>PMPKP</a:t>
            </a:r>
          </a:p>
          <a:p>
            <a:pPr lvl="1">
              <a:lnSpc>
                <a:spcPct val="80000"/>
              </a:lnSpc>
            </a:pPr>
            <a:r>
              <a:rPr lang="en-US" sz="1800" smtClean="0"/>
              <a:t>Pengusaha Kecil yang Memilih Dikukuhkan sebagai PKP berlaku sepenuhnya UU No.8/1983 stdtd UU No.18/2000 stdtd UU No.42/2010 </a:t>
            </a:r>
          </a:p>
          <a:p>
            <a:pPr lvl="1">
              <a:lnSpc>
                <a:spcPct val="80000"/>
              </a:lnSpc>
            </a:pPr>
            <a:r>
              <a:rPr lang="en-US" sz="1800" smtClean="0"/>
              <a:t>(KMK 552/2000 stdtd PMK 68/2010)</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Dasar Pengenaan Pajak</a:t>
            </a:r>
          </a:p>
        </p:txBody>
      </p:sp>
      <p:sp>
        <p:nvSpPr>
          <p:cNvPr id="13315" name="Rectangle 3"/>
          <p:cNvSpPr>
            <a:spLocks noGrp="1" noChangeArrowheads="1"/>
          </p:cNvSpPr>
          <p:nvPr>
            <p:ph idx="1"/>
          </p:nvPr>
        </p:nvSpPr>
        <p:spPr/>
        <p:txBody>
          <a:bodyPr/>
          <a:lstStyle/>
          <a:p>
            <a:r>
              <a:rPr lang="en-US" smtClean="0"/>
              <a:t>Dasar Pengenaan Pajak adalah </a:t>
            </a:r>
          </a:p>
          <a:p>
            <a:pPr lvl="1"/>
            <a:r>
              <a:rPr lang="en-US" smtClean="0"/>
              <a:t>Jumlah Harga Jual/Penggantian, </a:t>
            </a:r>
          </a:p>
          <a:p>
            <a:pPr lvl="1"/>
            <a:r>
              <a:rPr lang="en-US" smtClean="0"/>
              <a:t>Nilai Impor</a:t>
            </a:r>
          </a:p>
          <a:p>
            <a:pPr lvl="1"/>
            <a:r>
              <a:rPr lang="en-US" smtClean="0"/>
              <a:t>Nilai Ekspor atau </a:t>
            </a:r>
          </a:p>
          <a:p>
            <a:pPr lvl="1"/>
            <a:r>
              <a:rPr lang="en-US" smtClean="0"/>
              <a:t>Nilai Lain yang ditetapkan dengan Keputusan Menteri Keuangan yang dipakai sebagai dasar untuk menghitung pajak yang terutang</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err="1" smtClean="0"/>
              <a:t>Penghitungan</a:t>
            </a:r>
            <a:r>
              <a:rPr lang="en-US" dirty="0" smtClean="0"/>
              <a:t> PPN</a:t>
            </a:r>
          </a:p>
        </p:txBody>
      </p:sp>
      <p:sp>
        <p:nvSpPr>
          <p:cNvPr id="16387" name="Rectangle 3"/>
          <p:cNvSpPr>
            <a:spLocks noGrp="1" noChangeArrowheads="1"/>
          </p:cNvSpPr>
          <p:nvPr>
            <p:ph idx="1"/>
          </p:nvPr>
        </p:nvSpPr>
        <p:spPr>
          <a:xfrm>
            <a:off x="0" y="1295400"/>
            <a:ext cx="9144000" cy="5410200"/>
          </a:xfrm>
        </p:spPr>
        <p:txBody>
          <a:bodyPr/>
          <a:lstStyle/>
          <a:p>
            <a:pPr>
              <a:lnSpc>
                <a:spcPct val="80000"/>
              </a:lnSpc>
            </a:pPr>
            <a:r>
              <a:rPr lang="en-US" sz="1800" smtClean="0"/>
              <a:t>Pajak Masukan</a:t>
            </a:r>
          </a:p>
          <a:p>
            <a:pPr lvl="1">
              <a:lnSpc>
                <a:spcPct val="80000"/>
              </a:lnSpc>
            </a:pPr>
            <a:r>
              <a:rPr lang="en-US" sz="1600" smtClean="0"/>
              <a:t>PPN yang seharusnya sudah dibayar karena perolehan BKP/penerimaan JKP/pemanfaatan BKP tidak berwujud dari LN/impor BKP/pemanfaatan JKP dari LN</a:t>
            </a:r>
          </a:p>
          <a:p>
            <a:pPr>
              <a:lnSpc>
                <a:spcPct val="80000"/>
              </a:lnSpc>
            </a:pPr>
            <a:r>
              <a:rPr lang="en-US" sz="1800" smtClean="0"/>
              <a:t>Pajak Keluaran</a:t>
            </a:r>
          </a:p>
          <a:p>
            <a:pPr lvl="1">
              <a:lnSpc>
                <a:spcPct val="80000"/>
              </a:lnSpc>
            </a:pPr>
            <a:r>
              <a:rPr lang="en-US" sz="1600" smtClean="0"/>
              <a:t>PPN terutang yang wajib dipungut oleh PKP yang melakukan penyerahan BKP/JKP atau ekspor BKP</a:t>
            </a:r>
          </a:p>
          <a:p>
            <a:pPr>
              <a:lnSpc>
                <a:spcPct val="80000"/>
              </a:lnSpc>
            </a:pPr>
            <a:r>
              <a:rPr lang="en-US" sz="1800" smtClean="0"/>
              <a:t>Pajak Masukan dalam suatu Masa Pajak dikreditkan dengan Pajak Keluaran untuk Masa Pajak yang sama</a:t>
            </a:r>
          </a:p>
          <a:p>
            <a:pPr lvl="1">
              <a:lnSpc>
                <a:spcPct val="80000"/>
              </a:lnSpc>
            </a:pPr>
            <a:r>
              <a:rPr lang="en-US" sz="1600" smtClean="0"/>
              <a:t>PM &lt; PK = Kurang Bayar </a:t>
            </a:r>
            <a:r>
              <a:rPr lang="en-US" sz="1600" smtClean="0">
                <a:sym typeface="Wingdings" pitchFamily="2" charset="2"/>
              </a:rPr>
              <a:t> Setor</a:t>
            </a:r>
          </a:p>
          <a:p>
            <a:pPr lvl="1">
              <a:lnSpc>
                <a:spcPct val="80000"/>
              </a:lnSpc>
            </a:pPr>
            <a:r>
              <a:rPr lang="en-US" sz="1600" smtClean="0"/>
              <a:t>PM &gt; PK = Lebih Bayar </a:t>
            </a:r>
            <a:r>
              <a:rPr lang="en-US" sz="1600" smtClean="0">
                <a:sym typeface="Wingdings" pitchFamily="2" charset="2"/>
              </a:rPr>
              <a:t> Kompensasi / Restitusi</a:t>
            </a:r>
          </a:p>
          <a:p>
            <a:pPr>
              <a:lnSpc>
                <a:spcPct val="80000"/>
              </a:lnSpc>
            </a:pPr>
            <a:r>
              <a:rPr lang="id-ID" sz="1800" smtClean="0">
                <a:sym typeface="Wingdings" pitchFamily="2" charset="2"/>
              </a:rPr>
              <a:t>Pengusaha kena pajak yg dapat menggunakan pedoman penghitungan pengkreditan pajak masukan adalah PKP yang mempunyai peredaran usaha Rp.1.800.000.000,- untuk setiap tahun buku</a:t>
            </a:r>
            <a:r>
              <a:rPr lang="en-US" sz="1800" smtClean="0">
                <a:sym typeface="Wingdings" pitchFamily="2" charset="2"/>
              </a:rPr>
              <a:t>  </a:t>
            </a:r>
            <a:r>
              <a:rPr lang="id-ID" sz="1800" smtClean="0">
                <a:sym typeface="Wingdings" pitchFamily="2" charset="2"/>
              </a:rPr>
              <a:t>sesuai dengan </a:t>
            </a:r>
            <a:endParaRPr lang="en-US" sz="1600" smtClean="0">
              <a:sym typeface="Wingdings" pitchFamily="2" charset="2"/>
            </a:endParaRPr>
          </a:p>
          <a:p>
            <a:pPr lvl="1">
              <a:lnSpc>
                <a:spcPct val="80000"/>
              </a:lnSpc>
            </a:pPr>
            <a:r>
              <a:rPr lang="en-US" sz="1600" smtClean="0">
                <a:sym typeface="Wingdings" pitchFamily="2" charset="2"/>
              </a:rPr>
              <a:t>PMK NOMOR 45/PMK.03/2008 stdtd  PMK </a:t>
            </a:r>
            <a:r>
              <a:rPr lang="en-US" sz="1600" smtClean="0"/>
              <a:t>NOMOR 74/PMK.03/2010</a:t>
            </a:r>
            <a:endParaRPr lang="id-ID" sz="1600" smtClean="0"/>
          </a:p>
          <a:p>
            <a:pPr lvl="1">
              <a:lnSpc>
                <a:spcPct val="80000"/>
              </a:lnSpc>
              <a:buFont typeface="Wingdings 2" pitchFamily="18" charset="2"/>
              <a:buNone/>
            </a:pPr>
            <a:r>
              <a:rPr lang="id-ID" sz="1600" smtClean="0">
                <a:sym typeface="Wingdings" pitchFamily="2" charset="2"/>
              </a:rPr>
              <a:t>Besarnya pajak masukan adalah sebesar 60 %dari PPN keluaran untuk penyerahan JKP, dan 70 % dari PPN keluaran untuk penyerahan BKP</a:t>
            </a:r>
          </a:p>
          <a:p>
            <a:pPr lvl="1">
              <a:lnSpc>
                <a:spcPct val="80000"/>
              </a:lnSpc>
              <a:buFont typeface="Wingdings" pitchFamily="2" charset="2"/>
              <a:buChar char="q"/>
            </a:pPr>
            <a:r>
              <a:rPr lang="id-ID" sz="1600" smtClean="0">
                <a:sym typeface="Wingdings" pitchFamily="2" charset="2"/>
              </a:rPr>
              <a:t>PKP yang melakukan kegiatan usaha tertentu sesuai dengan </a:t>
            </a:r>
            <a:r>
              <a:rPr lang="en-US" sz="1600" smtClean="0">
                <a:sym typeface="Wingdings" pitchFamily="2" charset="2"/>
              </a:rPr>
              <a:t>PMK </a:t>
            </a:r>
            <a:r>
              <a:rPr lang="en-US" sz="1600" smtClean="0"/>
              <a:t>NOMOR 7</a:t>
            </a:r>
            <a:r>
              <a:rPr lang="id-ID" sz="1600" smtClean="0"/>
              <a:t>9</a:t>
            </a:r>
            <a:r>
              <a:rPr lang="en-US" sz="1600" smtClean="0"/>
              <a:t>/PMK.03/2010</a:t>
            </a:r>
            <a:r>
              <a:rPr lang="id-ID" sz="1600" smtClean="0"/>
              <a:t> dalam menghitung besarnya pajak masukan sebesar 90% dari PPN keluaran dalam hal PKP melakukan penyerahan kendaraan bermotor bekas secara eceran</a:t>
            </a:r>
          </a:p>
          <a:p>
            <a:pPr lvl="1">
              <a:lnSpc>
                <a:spcPct val="80000"/>
              </a:lnSpc>
              <a:buFont typeface="Wingdings 2" pitchFamily="18" charset="2"/>
              <a:buNone/>
            </a:pPr>
            <a:r>
              <a:rPr lang="id-ID" sz="1600" smtClean="0"/>
              <a:t>	dan 80% dari PPNkeluaran dalam hal PKP melakukan penyerahan emasperhiasan secara eceran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lnSpcReduction="20000"/>
          </a:bodyPr>
          <a:lstStyle/>
          <a:p>
            <a:pPr>
              <a:buNone/>
            </a:pPr>
            <a:r>
              <a:rPr lang="en-US" b="1" i="1" dirty="0" smtClean="0"/>
              <a:t>Trade off </a:t>
            </a:r>
            <a:r>
              <a:rPr lang="en-US" b="1" dirty="0" err="1" smtClean="0"/>
              <a:t>antara</a:t>
            </a:r>
            <a:r>
              <a:rPr lang="en-US" b="1" dirty="0" smtClean="0"/>
              <a:t> </a:t>
            </a:r>
            <a:r>
              <a:rPr lang="en-US" b="1" dirty="0" err="1" smtClean="0"/>
              <a:t>resiko</a:t>
            </a:r>
            <a:r>
              <a:rPr lang="en-US" b="1" dirty="0" smtClean="0"/>
              <a:t> </a:t>
            </a:r>
            <a:r>
              <a:rPr lang="en-US" b="1" dirty="0" err="1" smtClean="0"/>
              <a:t>dan</a:t>
            </a:r>
            <a:r>
              <a:rPr lang="en-US" b="1" dirty="0" smtClean="0"/>
              <a:t> </a:t>
            </a:r>
            <a:r>
              <a:rPr lang="en-US" b="1" dirty="0" err="1" smtClean="0"/>
              <a:t>keuntungan</a:t>
            </a:r>
            <a:r>
              <a:rPr lang="en-US" dirty="0" smtClean="0"/>
              <a:t>. </a:t>
            </a:r>
          </a:p>
          <a:p>
            <a:pPr>
              <a:buNone/>
            </a:pPr>
            <a:r>
              <a:rPr lang="en-US" dirty="0" smtClean="0"/>
              <a:t> </a:t>
            </a:r>
          </a:p>
          <a:p>
            <a:pPr>
              <a:buNone/>
            </a:pPr>
            <a:r>
              <a:rPr lang="en-US" dirty="0" smtClean="0"/>
              <a:t>  </a:t>
            </a:r>
            <a:r>
              <a:rPr lang="en-US" dirty="0" err="1" smtClean="0"/>
              <a:t>Dalam</a:t>
            </a:r>
            <a:r>
              <a:rPr lang="en-US" dirty="0" smtClean="0"/>
              <a:t> </a:t>
            </a:r>
            <a:r>
              <a:rPr lang="en-US" dirty="0" err="1" smtClean="0"/>
              <a:t>membuat</a:t>
            </a:r>
            <a:r>
              <a:rPr lang="en-US" dirty="0" smtClean="0"/>
              <a:t> </a:t>
            </a:r>
            <a:r>
              <a:rPr lang="en-US" dirty="0" err="1" smtClean="0"/>
              <a:t>keputusan</a:t>
            </a:r>
            <a:r>
              <a:rPr lang="en-US" dirty="0" smtClean="0"/>
              <a:t> </a:t>
            </a:r>
            <a:r>
              <a:rPr lang="en-US" dirty="0" err="1" smtClean="0"/>
              <a:t>keuangan</a:t>
            </a:r>
            <a:r>
              <a:rPr lang="en-US" dirty="0" smtClean="0"/>
              <a:t> </a:t>
            </a:r>
            <a:r>
              <a:rPr lang="en-US" dirty="0" err="1" smtClean="0"/>
              <a:t>harus</a:t>
            </a:r>
            <a:r>
              <a:rPr lang="en-US" dirty="0" smtClean="0"/>
              <a:t> </a:t>
            </a:r>
            <a:r>
              <a:rPr lang="en-US" dirty="0" err="1" smtClean="0"/>
              <a:t>dipertimbangkan</a:t>
            </a:r>
            <a:r>
              <a:rPr lang="en-US" dirty="0" smtClean="0"/>
              <a:t> </a:t>
            </a:r>
            <a:r>
              <a:rPr lang="en-US" i="1" dirty="0" smtClean="0"/>
              <a:t>trade off </a:t>
            </a:r>
            <a:r>
              <a:rPr lang="en-US" dirty="0" err="1" smtClean="0"/>
              <a:t>antara</a:t>
            </a:r>
            <a:r>
              <a:rPr lang="en-US" dirty="0" smtClean="0"/>
              <a:t> </a:t>
            </a:r>
            <a:r>
              <a:rPr lang="en-US" dirty="0" err="1" smtClean="0"/>
              <a:t>resiko</a:t>
            </a:r>
            <a:r>
              <a:rPr lang="en-US" dirty="0" smtClean="0"/>
              <a:t> </a:t>
            </a:r>
            <a:br>
              <a:rPr lang="en-US" dirty="0" smtClean="0"/>
            </a:br>
            <a:r>
              <a:rPr lang="en-US" dirty="0" err="1" smtClean="0"/>
              <a:t>dan</a:t>
            </a:r>
            <a:r>
              <a:rPr lang="en-US" dirty="0" smtClean="0"/>
              <a:t> </a:t>
            </a:r>
            <a:r>
              <a:rPr lang="en-US" dirty="0" err="1" smtClean="0"/>
              <a:t>keuntungan</a:t>
            </a:r>
            <a:r>
              <a:rPr lang="en-US" dirty="0" smtClean="0"/>
              <a:t> . </a:t>
            </a:r>
            <a:r>
              <a:rPr lang="en-US" dirty="0" err="1" smtClean="0"/>
              <a:t>Profitabilitas</a:t>
            </a:r>
            <a:r>
              <a:rPr lang="en-US" dirty="0" smtClean="0"/>
              <a:t> ( </a:t>
            </a:r>
            <a:r>
              <a:rPr lang="en-US" dirty="0" err="1" smtClean="0"/>
              <a:t>keuntungan</a:t>
            </a:r>
            <a:r>
              <a:rPr lang="en-US" dirty="0" smtClean="0"/>
              <a:t> ) </a:t>
            </a:r>
            <a:r>
              <a:rPr lang="en-US" dirty="0" err="1" smtClean="0"/>
              <a:t>dan</a:t>
            </a:r>
            <a:r>
              <a:rPr lang="en-US" dirty="0" smtClean="0"/>
              <a:t> </a:t>
            </a:r>
            <a:r>
              <a:rPr lang="en-US" dirty="0" err="1" smtClean="0"/>
              <a:t>resiko</a:t>
            </a:r>
            <a:r>
              <a:rPr lang="en-US" dirty="0" smtClean="0"/>
              <a:t> </a:t>
            </a:r>
            <a:r>
              <a:rPr lang="en-US" dirty="0" err="1" smtClean="0"/>
              <a:t>terikat</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keputusan</a:t>
            </a:r>
            <a:r>
              <a:rPr lang="en-US" dirty="0" smtClean="0"/>
              <a:t> </a:t>
            </a:r>
            <a:br>
              <a:rPr lang="en-US" dirty="0" smtClean="0"/>
            </a:br>
            <a:r>
              <a:rPr lang="en-US" dirty="0" err="1" smtClean="0"/>
              <a:t>dan</a:t>
            </a:r>
            <a:r>
              <a:rPr lang="en-US" dirty="0" smtClean="0"/>
              <a:t> </a:t>
            </a:r>
            <a:r>
              <a:rPr lang="en-US" dirty="0" err="1" smtClean="0"/>
              <a:t>mempengaruhi</a:t>
            </a:r>
            <a:r>
              <a:rPr lang="en-US" dirty="0" smtClean="0"/>
              <a:t> </a:t>
            </a:r>
            <a:r>
              <a:rPr lang="en-US" dirty="0" err="1" smtClean="0"/>
              <a:t>nilai</a:t>
            </a:r>
            <a:r>
              <a:rPr lang="en-US" dirty="0" smtClean="0"/>
              <a:t> </a:t>
            </a:r>
            <a:r>
              <a:rPr lang="en-US" dirty="0" err="1" smtClean="0"/>
              <a:t>perusahaan</a:t>
            </a:r>
            <a:r>
              <a:rPr lang="en-US" dirty="0" smtClean="0"/>
              <a:t> ( </a:t>
            </a:r>
            <a:r>
              <a:rPr lang="en-US" i="1" dirty="0" smtClean="0"/>
              <a:t>Value of the firm</a:t>
            </a:r>
            <a:r>
              <a:rPr lang="en-US" dirty="0" smtClean="0"/>
              <a:t> ). </a:t>
            </a:r>
          </a:p>
          <a:p>
            <a:pPr>
              <a:buNone/>
            </a:pPr>
            <a:r>
              <a:rPr lang="en-US" dirty="0" smtClean="0"/>
              <a:t>   </a:t>
            </a:r>
            <a:r>
              <a:rPr lang="en-US" dirty="0" err="1" smtClean="0"/>
              <a:t>Resiko</a:t>
            </a:r>
            <a:r>
              <a:rPr lang="en-US" dirty="0" smtClean="0"/>
              <a:t> </a:t>
            </a:r>
            <a:r>
              <a:rPr lang="en-US" dirty="0" err="1" smtClean="0"/>
              <a:t>dan</a:t>
            </a:r>
            <a:r>
              <a:rPr lang="en-US" dirty="0" smtClean="0"/>
              <a:t> </a:t>
            </a:r>
            <a:r>
              <a:rPr lang="en-US" dirty="0" err="1" smtClean="0"/>
              <a:t>profitabilitas</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skala</a:t>
            </a:r>
            <a:r>
              <a:rPr lang="en-US" dirty="0" smtClean="0"/>
              <a:t> </a:t>
            </a:r>
            <a:r>
              <a:rPr lang="en-US" dirty="0" err="1" smtClean="0"/>
              <a:t>perusahaan</a:t>
            </a:r>
            <a:r>
              <a:rPr lang="en-US" dirty="0" smtClean="0"/>
              <a:t>, </a:t>
            </a:r>
            <a:r>
              <a:rPr lang="en-US" dirty="0" err="1" smtClean="0"/>
              <a:t>jenis</a:t>
            </a:r>
            <a:r>
              <a:rPr lang="en-US" dirty="0" smtClean="0"/>
              <a:t> </a:t>
            </a:r>
            <a:r>
              <a:rPr lang="en-US" dirty="0" err="1" smtClean="0"/>
              <a:t>peralatan</a:t>
            </a:r>
            <a:r>
              <a:rPr lang="en-US" dirty="0" smtClean="0"/>
              <a:t> </a:t>
            </a:r>
            <a:r>
              <a:rPr lang="en-US" dirty="0" err="1" smtClean="0"/>
              <a:t>operasional</a:t>
            </a:r>
            <a:r>
              <a:rPr lang="en-US" dirty="0" smtClean="0"/>
              <a:t>, </a:t>
            </a:r>
            <a:r>
              <a:rPr lang="en-US" dirty="0" err="1" smtClean="0"/>
              <a:t>proporsi</a:t>
            </a:r>
            <a:r>
              <a:rPr lang="en-US" dirty="0" smtClean="0"/>
              <a:t> </a:t>
            </a:r>
            <a:r>
              <a:rPr lang="en-US" dirty="0" err="1" smtClean="0"/>
              <a:t>hutang</a:t>
            </a:r>
            <a:r>
              <a:rPr lang="en-US" dirty="0" smtClean="0"/>
              <a:t> </a:t>
            </a:r>
            <a:r>
              <a:rPr lang="en-US" dirty="0" err="1" smtClean="0"/>
              <a:t>dengan</a:t>
            </a:r>
            <a:r>
              <a:rPr lang="en-US" dirty="0" smtClean="0"/>
              <a:t> </a:t>
            </a:r>
            <a:r>
              <a:rPr lang="en-US" dirty="0" err="1" smtClean="0"/>
              <a:t>sumber</a:t>
            </a:r>
            <a:r>
              <a:rPr lang="en-US" dirty="0" smtClean="0"/>
              <a:t> </a:t>
            </a:r>
            <a:r>
              <a:rPr lang="en-US" dirty="0" err="1" smtClean="0"/>
              <a:t>pembiayaan</a:t>
            </a:r>
            <a:r>
              <a:rPr lang="en-US" dirty="0" smtClean="0"/>
              <a:t>, </a:t>
            </a:r>
            <a:r>
              <a:rPr lang="en-US" dirty="0" err="1" smtClean="0"/>
              <a:t>posisi</a:t>
            </a:r>
            <a:r>
              <a:rPr lang="en-US" dirty="0" smtClean="0"/>
              <a:t> </a:t>
            </a:r>
            <a:r>
              <a:rPr lang="en-US" dirty="0" err="1" smtClean="0"/>
              <a:t>likuiditas</a:t>
            </a:r>
            <a:r>
              <a:rPr lang="en-US" dirty="0" smtClean="0"/>
              <a:t>, </a:t>
            </a:r>
            <a:r>
              <a:rPr lang="en-US" dirty="0" err="1" smtClean="0"/>
              <a:t>dll</a:t>
            </a:r>
            <a:r>
              <a:rPr lang="en-US" dirty="0" smtClean="0"/>
              <a:t>. </a:t>
            </a:r>
            <a:r>
              <a:rPr lang="en-US" dirty="0" err="1" smtClean="0"/>
              <a:t>Resiko</a:t>
            </a:r>
            <a:r>
              <a:rPr lang="en-US" dirty="0" smtClean="0"/>
              <a:t> </a:t>
            </a:r>
            <a:r>
              <a:rPr lang="en-US" dirty="0" err="1" smtClean="0"/>
              <a:t>tinggi</a:t>
            </a:r>
            <a:r>
              <a:rPr lang="en-US" dirty="0" smtClean="0"/>
              <a:t> </a:t>
            </a:r>
            <a:r>
              <a:rPr lang="en-US" dirty="0" err="1" smtClean="0"/>
              <a:t>maka</a:t>
            </a:r>
            <a:r>
              <a:rPr lang="en-US" dirty="0" smtClean="0"/>
              <a:t> </a:t>
            </a:r>
            <a:r>
              <a:rPr lang="en-US" dirty="0" err="1" smtClean="0"/>
              <a:t>keuntungan</a:t>
            </a:r>
            <a:r>
              <a:rPr lang="en-US" dirty="0" smtClean="0"/>
              <a:t> </a:t>
            </a:r>
            <a:r>
              <a:rPr lang="en-US" dirty="0" err="1" smtClean="0"/>
              <a:t>juga</a:t>
            </a:r>
            <a:r>
              <a:rPr lang="en-US" dirty="0" smtClean="0"/>
              <a:t> </a:t>
            </a:r>
            <a:r>
              <a:rPr lang="en-US" dirty="0" err="1" smtClean="0"/>
              <a:t>tinggi</a:t>
            </a:r>
            <a:r>
              <a:rPr lang="en-US" dirty="0" smtClean="0"/>
              <a:t> </a:t>
            </a:r>
            <a:r>
              <a:rPr lang="en-US" dirty="0" err="1" smtClean="0"/>
              <a:t>atau</a:t>
            </a:r>
            <a:r>
              <a:rPr lang="en-US" dirty="0" smtClean="0"/>
              <a:t> </a:t>
            </a:r>
            <a:r>
              <a:rPr lang="en-US" dirty="0" err="1" smtClean="0"/>
              <a:t>sebaliknya</a:t>
            </a:r>
            <a:r>
              <a:rPr lang="en-US" dirty="0" smtClean="0"/>
              <a:t>.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Penghitungan PPN</a:t>
            </a:r>
          </a:p>
        </p:txBody>
      </p:sp>
      <p:sp>
        <p:nvSpPr>
          <p:cNvPr id="17411" name="Rectangle 3"/>
          <p:cNvSpPr>
            <a:spLocks noGrp="1" noChangeArrowheads="1"/>
          </p:cNvSpPr>
          <p:nvPr>
            <p:ph idx="1"/>
          </p:nvPr>
        </p:nvSpPr>
        <p:spPr>
          <a:xfrm>
            <a:off x="381000" y="1447800"/>
            <a:ext cx="8534400" cy="5257800"/>
          </a:xfrm>
        </p:spPr>
        <p:txBody>
          <a:bodyPr/>
          <a:lstStyle/>
          <a:p>
            <a:pPr>
              <a:lnSpc>
                <a:spcPct val="80000"/>
              </a:lnSpc>
            </a:pPr>
            <a:r>
              <a:rPr lang="en-US" sz="1800" smtClean="0"/>
              <a:t>PM yang tidak dapat dikreditkan menurut cara sebagaimana diatur dalam Pasal 9 ayat (2) UU PPN :</a:t>
            </a:r>
          </a:p>
          <a:p>
            <a:pPr lvl="1">
              <a:lnSpc>
                <a:spcPct val="80000"/>
              </a:lnSpc>
            </a:pPr>
            <a:r>
              <a:rPr lang="en-US" sz="1600" smtClean="0"/>
              <a:t>perolehan BKP atau JKP sebelum Pengusaha dikukuhkan sebagai PKP</a:t>
            </a:r>
          </a:p>
          <a:p>
            <a:pPr lvl="1">
              <a:lnSpc>
                <a:spcPct val="80000"/>
              </a:lnSpc>
            </a:pPr>
            <a:r>
              <a:rPr lang="en-US" sz="1600" smtClean="0"/>
              <a:t>perolehan BKP atau JKP yang tidak mempunyai hubungan langsung dengan kegiatan usaha</a:t>
            </a:r>
          </a:p>
          <a:p>
            <a:pPr lvl="1">
              <a:lnSpc>
                <a:spcPct val="80000"/>
              </a:lnSpc>
            </a:pPr>
            <a:r>
              <a:rPr lang="en-US" sz="1600" smtClean="0"/>
              <a:t>perolehan dan pemeliharaan kendaraan bermotor sedan, jeep, station wagon, van, dan kombi kecuali merupakan barang dagangan atau disewakan</a:t>
            </a:r>
          </a:p>
          <a:p>
            <a:pPr lvl="1">
              <a:lnSpc>
                <a:spcPct val="80000"/>
              </a:lnSpc>
            </a:pPr>
            <a:r>
              <a:rPr lang="en-US" sz="1600" smtClean="0"/>
              <a:t>pemanfaatan BKP tidak berwujud atau pemanfaatan JKPdari luar Daerah Pabean sebelum Pengusaha dikukuhkan sebagai PKP;</a:t>
            </a:r>
          </a:p>
          <a:p>
            <a:pPr lvl="1">
              <a:lnSpc>
                <a:spcPct val="80000"/>
              </a:lnSpc>
            </a:pPr>
            <a:r>
              <a:rPr lang="en-US" sz="1600" smtClean="0"/>
              <a:t>perolehan BKPatau JKP yang bukti pungutannya berupa Faktur Pajak Sederhana;</a:t>
            </a:r>
          </a:p>
          <a:p>
            <a:pPr lvl="1">
              <a:lnSpc>
                <a:spcPct val="80000"/>
              </a:lnSpc>
            </a:pPr>
            <a:r>
              <a:rPr lang="en-US" sz="1600" smtClean="0"/>
              <a:t>perolehan BKP atau JKP yang Faktur Pajaknya tidak memenuhi ketentuan sebagaimana dimaksud dalam Pasal 13 ayat (5);</a:t>
            </a:r>
          </a:p>
          <a:p>
            <a:pPr lvl="1">
              <a:lnSpc>
                <a:spcPct val="80000"/>
              </a:lnSpc>
            </a:pPr>
            <a:r>
              <a:rPr lang="en-US" sz="1600" smtClean="0"/>
              <a:t>pemanfaatan BKP tidak berwujud atau pemanfaatan JKP dari luar Daerah Pabean yang Faktur Pajaknya tidak memenuhi ketentuan sebagaimana dimaksud dalam Pasal 13 ayat (6);</a:t>
            </a:r>
          </a:p>
          <a:p>
            <a:pPr lvl="1">
              <a:lnSpc>
                <a:spcPct val="80000"/>
              </a:lnSpc>
            </a:pPr>
            <a:r>
              <a:rPr lang="en-US" sz="1600" smtClean="0"/>
              <a:t>perolehan BKP atau JKP yang Pajak Masukannya ditagih dengan penerbitan ketetapan pajak;</a:t>
            </a:r>
          </a:p>
          <a:p>
            <a:pPr lvl="1">
              <a:lnSpc>
                <a:spcPct val="80000"/>
              </a:lnSpc>
            </a:pPr>
            <a:r>
              <a:rPr lang="en-US" sz="1600" smtClean="0"/>
              <a:t>perolehan BKP atau JKP yang Pajak Masukannya tidak dilaporkan dalam Surat Pemberitahuan Masa Pajak Pertambahan Nilai, yang diketemukan pada waktu dilakukan pemeriksaan</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Penghitungan PPN</a:t>
            </a:r>
          </a:p>
        </p:txBody>
      </p:sp>
      <p:sp>
        <p:nvSpPr>
          <p:cNvPr id="18435" name="Rectangle 3"/>
          <p:cNvSpPr>
            <a:spLocks noGrp="1" noChangeArrowheads="1"/>
          </p:cNvSpPr>
          <p:nvPr>
            <p:ph idx="1"/>
          </p:nvPr>
        </p:nvSpPr>
        <p:spPr/>
        <p:txBody>
          <a:bodyPr>
            <a:normAutofit lnSpcReduction="10000"/>
          </a:bodyPr>
          <a:lstStyle/>
          <a:p>
            <a:r>
              <a:rPr lang="en-US" dirty="0" err="1" smtClean="0"/>
              <a:t>Contoh</a:t>
            </a:r>
            <a:r>
              <a:rPr lang="en-US" dirty="0" smtClean="0"/>
              <a:t> </a:t>
            </a:r>
            <a:r>
              <a:rPr lang="en-US" dirty="0" err="1" smtClean="0"/>
              <a:t>Penghitungan</a:t>
            </a:r>
            <a:endParaRPr lang="en-US" dirty="0" smtClean="0"/>
          </a:p>
          <a:p>
            <a:pPr lvl="1"/>
            <a:r>
              <a:rPr lang="en-US" dirty="0" smtClean="0"/>
              <a:t>PKP C </a:t>
            </a:r>
            <a:r>
              <a:rPr lang="en-US" dirty="0" err="1" smtClean="0"/>
              <a:t>adalah</a:t>
            </a:r>
            <a:r>
              <a:rPr lang="en-US" dirty="0" smtClean="0"/>
              <a:t> </a:t>
            </a:r>
            <a:r>
              <a:rPr lang="en-US" dirty="0" err="1" smtClean="0"/>
              <a:t>pabrik</a:t>
            </a:r>
            <a:r>
              <a:rPr lang="en-US" dirty="0" smtClean="0"/>
              <a:t> </a:t>
            </a:r>
            <a:r>
              <a:rPr lang="en-US" dirty="0" err="1" smtClean="0"/>
              <a:t>tekstil</a:t>
            </a:r>
            <a:r>
              <a:rPr lang="en-US" dirty="0" smtClean="0"/>
              <a:t>, </a:t>
            </a:r>
            <a:r>
              <a:rPr lang="en-US" dirty="0" err="1" smtClean="0"/>
              <a:t>membeli</a:t>
            </a:r>
            <a:r>
              <a:rPr lang="en-US" dirty="0" smtClean="0"/>
              <a:t> </a:t>
            </a:r>
            <a:r>
              <a:rPr lang="en-US" dirty="0" err="1" smtClean="0"/>
              <a:t>bahan</a:t>
            </a:r>
            <a:r>
              <a:rPr lang="en-US" dirty="0" smtClean="0"/>
              <a:t> </a:t>
            </a:r>
            <a:r>
              <a:rPr lang="en-US" dirty="0" err="1" smtClean="0"/>
              <a:t>baku</a:t>
            </a:r>
            <a:r>
              <a:rPr lang="en-US" dirty="0" smtClean="0"/>
              <a:t> </a:t>
            </a:r>
            <a:r>
              <a:rPr lang="en-US" dirty="0" err="1" smtClean="0"/>
              <a:t>berupa</a:t>
            </a:r>
            <a:r>
              <a:rPr lang="en-US" dirty="0" smtClean="0"/>
              <a:t> </a:t>
            </a:r>
            <a:r>
              <a:rPr lang="en-US" dirty="0" err="1" smtClean="0"/>
              <a:t>benang</a:t>
            </a:r>
            <a:r>
              <a:rPr lang="en-US" dirty="0" smtClean="0"/>
              <a:t> Rp1.100.000 (</a:t>
            </a:r>
            <a:r>
              <a:rPr lang="en-US" dirty="0" err="1" smtClean="0"/>
              <a:t>termasuk</a:t>
            </a:r>
            <a:r>
              <a:rPr lang="en-US" dirty="0" smtClean="0"/>
              <a:t> PPN). </a:t>
            </a:r>
            <a:r>
              <a:rPr lang="en-US" dirty="0" err="1" smtClean="0"/>
              <a:t>Benang</a:t>
            </a:r>
            <a:r>
              <a:rPr lang="en-US" dirty="0" smtClean="0"/>
              <a:t> </a:t>
            </a:r>
            <a:r>
              <a:rPr lang="en-US" dirty="0" err="1" smtClean="0"/>
              <a:t>ini</a:t>
            </a:r>
            <a:r>
              <a:rPr lang="en-US" dirty="0" smtClean="0"/>
              <a:t> </a:t>
            </a:r>
            <a:r>
              <a:rPr lang="en-US" dirty="0" err="1" smtClean="0"/>
              <a:t>kemudian</a:t>
            </a:r>
            <a:r>
              <a:rPr lang="en-US" dirty="0" smtClean="0"/>
              <a:t> </a:t>
            </a:r>
            <a:r>
              <a:rPr lang="en-US" dirty="0" err="1" smtClean="0"/>
              <a:t>diolah</a:t>
            </a:r>
            <a:r>
              <a:rPr lang="en-US" dirty="0" smtClean="0"/>
              <a:t> </a:t>
            </a:r>
            <a:r>
              <a:rPr lang="en-US" dirty="0" err="1" smtClean="0"/>
              <a:t>menjadi</a:t>
            </a:r>
            <a:r>
              <a:rPr lang="en-US" dirty="0" smtClean="0"/>
              <a:t> </a:t>
            </a:r>
            <a:r>
              <a:rPr lang="en-US" dirty="0" err="1" smtClean="0"/>
              <a:t>kain</a:t>
            </a:r>
            <a:r>
              <a:rPr lang="en-US" dirty="0" smtClean="0"/>
              <a:t> </a:t>
            </a:r>
            <a:r>
              <a:rPr lang="en-US" dirty="0" err="1" smtClean="0"/>
              <a:t>dan</a:t>
            </a:r>
            <a:r>
              <a:rPr lang="en-US" dirty="0" smtClean="0"/>
              <a:t> </a:t>
            </a:r>
            <a:r>
              <a:rPr lang="en-US" dirty="0" err="1" smtClean="0"/>
              <a:t>dijual</a:t>
            </a:r>
            <a:r>
              <a:rPr lang="en-US" dirty="0" smtClean="0"/>
              <a:t> </a:t>
            </a:r>
            <a:r>
              <a:rPr lang="en-US" dirty="0" err="1" smtClean="0"/>
              <a:t>dengan</a:t>
            </a:r>
            <a:r>
              <a:rPr lang="en-US" dirty="0" smtClean="0"/>
              <a:t> </a:t>
            </a:r>
            <a:r>
              <a:rPr lang="en-US" dirty="0" err="1" smtClean="0"/>
              <a:t>harga</a:t>
            </a:r>
            <a:r>
              <a:rPr lang="en-US" dirty="0" smtClean="0"/>
              <a:t> Rp2.300.000. </a:t>
            </a:r>
            <a:r>
              <a:rPr lang="en-US" dirty="0" err="1" smtClean="0"/>
              <a:t>Berapakah</a:t>
            </a:r>
            <a:r>
              <a:rPr lang="en-US" dirty="0" smtClean="0"/>
              <a:t> PPN yang </a:t>
            </a:r>
            <a:r>
              <a:rPr lang="en-US" dirty="0" err="1" smtClean="0"/>
              <a:t>harus</a:t>
            </a:r>
            <a:r>
              <a:rPr lang="en-US" dirty="0" smtClean="0"/>
              <a:t> </a:t>
            </a:r>
            <a:r>
              <a:rPr lang="en-US" dirty="0" err="1" smtClean="0"/>
              <a:t>disetorkan</a:t>
            </a:r>
            <a:r>
              <a:rPr lang="en-US" dirty="0" smtClean="0"/>
              <a:t> </a:t>
            </a:r>
            <a:r>
              <a:rPr lang="en-US" dirty="0" err="1" smtClean="0"/>
              <a:t>oleh</a:t>
            </a:r>
            <a:r>
              <a:rPr lang="en-US" dirty="0" smtClean="0"/>
              <a:t> PKP C?</a:t>
            </a:r>
          </a:p>
          <a:p>
            <a:pPr lvl="1"/>
            <a:r>
              <a:rPr lang="en-US" dirty="0" err="1" smtClean="0"/>
              <a:t>Jawab</a:t>
            </a:r>
            <a:r>
              <a:rPr lang="en-US" dirty="0" smtClean="0"/>
              <a:t> :</a:t>
            </a:r>
          </a:p>
          <a:p>
            <a:pPr lvl="2"/>
            <a:r>
              <a:rPr lang="en-US" dirty="0" smtClean="0"/>
              <a:t>PM		= </a:t>
            </a:r>
            <a:r>
              <a:rPr lang="en-US" dirty="0" smtClean="0"/>
              <a:t>1100000/1000000*10%= ….</a:t>
            </a:r>
            <a:endParaRPr lang="en-US" dirty="0" smtClean="0"/>
          </a:p>
          <a:p>
            <a:pPr lvl="2"/>
            <a:r>
              <a:rPr lang="en-US" dirty="0" smtClean="0"/>
              <a:t>PK		= </a:t>
            </a:r>
            <a:r>
              <a:rPr lang="en-US" dirty="0" smtClean="0"/>
              <a:t>10%*2.300.000= ….</a:t>
            </a:r>
            <a:endParaRPr lang="en-US" dirty="0" smtClean="0"/>
          </a:p>
          <a:p>
            <a:pPr lvl="2"/>
            <a:r>
              <a:rPr lang="en-US" dirty="0" smtClean="0"/>
              <a:t>LB/KB	</a:t>
            </a:r>
            <a:r>
              <a:rPr lang="en-US" smtClean="0"/>
              <a:t>= </a:t>
            </a:r>
            <a:r>
              <a:rPr lang="en-US" smtClean="0"/>
              <a:t>PK - PM….</a:t>
            </a:r>
            <a:endParaRPr lang="en-US" dirty="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Saat Pajak Terutang</a:t>
            </a:r>
          </a:p>
        </p:txBody>
      </p:sp>
      <p:sp>
        <p:nvSpPr>
          <p:cNvPr id="19459" name="Rectangle 3"/>
          <p:cNvSpPr>
            <a:spLocks noGrp="1" noChangeArrowheads="1"/>
          </p:cNvSpPr>
          <p:nvPr>
            <p:ph idx="1"/>
          </p:nvPr>
        </p:nvSpPr>
        <p:spPr>
          <a:xfrm>
            <a:off x="304800" y="1752600"/>
            <a:ext cx="8534400" cy="4953000"/>
          </a:xfrm>
        </p:spPr>
        <p:txBody>
          <a:bodyPr/>
          <a:lstStyle/>
          <a:p>
            <a:pPr>
              <a:lnSpc>
                <a:spcPct val="80000"/>
              </a:lnSpc>
            </a:pPr>
            <a:r>
              <a:rPr lang="en-US" sz="1800" smtClean="0"/>
              <a:t>Terutangnya pajak pada saat :</a:t>
            </a:r>
          </a:p>
          <a:p>
            <a:pPr lvl="1">
              <a:lnSpc>
                <a:spcPct val="80000"/>
              </a:lnSpc>
            </a:pPr>
            <a:r>
              <a:rPr lang="en-US" sz="1600" smtClean="0"/>
              <a:t>Penyerahan BKP;</a:t>
            </a:r>
          </a:p>
          <a:p>
            <a:pPr lvl="1">
              <a:lnSpc>
                <a:spcPct val="80000"/>
              </a:lnSpc>
            </a:pPr>
            <a:r>
              <a:rPr lang="en-US" sz="1600" smtClean="0"/>
              <a:t>Impor BKP;</a:t>
            </a:r>
          </a:p>
          <a:p>
            <a:pPr lvl="1">
              <a:lnSpc>
                <a:spcPct val="80000"/>
              </a:lnSpc>
            </a:pPr>
            <a:r>
              <a:rPr lang="en-US" sz="1600" smtClean="0"/>
              <a:t>Penyerahan JKP;</a:t>
            </a:r>
          </a:p>
          <a:p>
            <a:pPr lvl="1">
              <a:lnSpc>
                <a:spcPct val="80000"/>
              </a:lnSpc>
            </a:pPr>
            <a:r>
              <a:rPr lang="en-US" sz="1600" smtClean="0"/>
              <a:t>Pemanfaatan BKP tidak berwujud dari luar daerah pabean</a:t>
            </a:r>
          </a:p>
          <a:p>
            <a:pPr lvl="1">
              <a:lnSpc>
                <a:spcPct val="80000"/>
              </a:lnSpc>
            </a:pPr>
            <a:r>
              <a:rPr lang="en-US" sz="1600" smtClean="0"/>
              <a:t>Pemanfaatan JKP dari luar daerah pabean</a:t>
            </a:r>
          </a:p>
          <a:p>
            <a:pPr lvl="1">
              <a:lnSpc>
                <a:spcPct val="80000"/>
              </a:lnSpc>
            </a:pPr>
            <a:r>
              <a:rPr lang="en-US" sz="1600" smtClean="0"/>
              <a:t>Ekspor BKP</a:t>
            </a:r>
          </a:p>
          <a:p>
            <a:pPr>
              <a:lnSpc>
                <a:spcPct val="80000"/>
              </a:lnSpc>
            </a:pPr>
            <a:r>
              <a:rPr lang="en-US" sz="1800" smtClean="0"/>
              <a:t>Dalam hal pembayaran diterima </a:t>
            </a:r>
            <a:r>
              <a:rPr lang="en-US" sz="1800" b="1" smtClean="0"/>
              <a:t>sebelum </a:t>
            </a:r>
            <a:r>
              <a:rPr lang="en-US" sz="1800" smtClean="0"/>
              <a:t>: </a:t>
            </a:r>
          </a:p>
          <a:p>
            <a:pPr lvl="1">
              <a:lnSpc>
                <a:spcPct val="80000"/>
              </a:lnSpc>
            </a:pPr>
            <a:r>
              <a:rPr lang="en-US" sz="1600" smtClean="0"/>
              <a:t>penyerahan Barang Kena Pajak atau sebelum penyerahan Jasa Kena Pajak, atau dalam hal pembayaran dilakukan sebelum dimulainya pemanfaatan Barang Kena Pajak tidak berwujud sebagaimana dimaksud dalam Pasal 4 huruf d atau Jasa Kena Pajak dari luar Daerah Pabean sebagaimana dimaksud dalam Pasal 4 huruf e, saat terutangnya pajak adalah pada saat pembayaran.</a:t>
            </a:r>
          </a:p>
          <a:p>
            <a:pPr>
              <a:lnSpc>
                <a:spcPct val="80000"/>
              </a:lnSpc>
            </a:pPr>
            <a:r>
              <a:rPr lang="en-US" sz="1800" smtClean="0"/>
              <a:t>Dasar akrual </a:t>
            </a:r>
          </a:p>
          <a:p>
            <a:pPr lvl="1">
              <a:lnSpc>
                <a:spcPct val="80000"/>
              </a:lnSpc>
            </a:pPr>
            <a:r>
              <a:rPr lang="en-US" sz="1600" smtClean="0"/>
              <a:t>Pemungutan Pajak Pertambahan Nilai dan Pajak Penjualan Atas Barang Mewah menganut prinsip akrual, artinya terutangnya pajak terjadi pada saat penyerahan Barang Kena Pajak atau pada saat penyerahan Jasa Kena Pajak, meskipun pembayaran atas penyerahan tersebut belum diterima atau belum sepenuhnya diterima, atau pada saat impor Barang Kena Pajak. Saat terutangnya pajak untuk transaksi yang dilakukan melalui "electronic commerce" tunduk pada ayat ini.</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Saat Pajak Terutang</a:t>
            </a:r>
          </a:p>
        </p:txBody>
      </p:sp>
      <p:sp>
        <p:nvSpPr>
          <p:cNvPr id="20483" name="Rectangle 3"/>
          <p:cNvSpPr>
            <a:spLocks noGrp="1" noChangeArrowheads="1"/>
          </p:cNvSpPr>
          <p:nvPr>
            <p:ph idx="1"/>
          </p:nvPr>
        </p:nvSpPr>
        <p:spPr>
          <a:xfrm>
            <a:off x="609600" y="1752600"/>
            <a:ext cx="8229600" cy="4724400"/>
          </a:xfrm>
        </p:spPr>
        <p:txBody>
          <a:bodyPr/>
          <a:lstStyle/>
          <a:p>
            <a:pPr>
              <a:lnSpc>
                <a:spcPct val="80000"/>
              </a:lnSpc>
            </a:pPr>
            <a:r>
              <a:rPr lang="en-US" sz="2000" smtClean="0"/>
              <a:t>Terutangnya Pajak atas penyerahan Jasa Kena Pajak, terjadi pada saat </a:t>
            </a:r>
          </a:p>
          <a:p>
            <a:pPr lvl="1">
              <a:lnSpc>
                <a:spcPct val="80000"/>
              </a:lnSpc>
            </a:pPr>
            <a:r>
              <a:rPr lang="en-US" sz="1800" smtClean="0"/>
              <a:t>mulai tersedianya fasilitas atau kemudahan untuk dipakai secara nyata, baik sebagian atau seluruhnya.</a:t>
            </a:r>
          </a:p>
          <a:p>
            <a:pPr>
              <a:lnSpc>
                <a:spcPct val="80000"/>
              </a:lnSpc>
            </a:pPr>
            <a:r>
              <a:rPr lang="en-US" sz="2000" smtClean="0"/>
              <a:t>Terutangnya Pajak atas impor Barang Kena Pajak, terjadi pada saat </a:t>
            </a:r>
          </a:p>
          <a:p>
            <a:pPr lvl="1">
              <a:lnSpc>
                <a:spcPct val="80000"/>
              </a:lnSpc>
            </a:pPr>
            <a:r>
              <a:rPr lang="en-US" sz="1800" smtClean="0"/>
              <a:t>Barang Kena Pajak tersebut dimasukkan ke dalam Daerah Pabean.</a:t>
            </a:r>
          </a:p>
          <a:p>
            <a:pPr>
              <a:lnSpc>
                <a:spcPct val="80000"/>
              </a:lnSpc>
            </a:pPr>
            <a:r>
              <a:rPr lang="en-US" sz="2000" smtClean="0"/>
              <a:t>Terutangnya Pajak atas ekspor Barang Kena Pajak, terjadi pada saat </a:t>
            </a:r>
          </a:p>
          <a:p>
            <a:pPr lvl="1">
              <a:lnSpc>
                <a:spcPct val="80000"/>
              </a:lnSpc>
            </a:pPr>
            <a:r>
              <a:rPr lang="en-US" sz="1800" smtClean="0"/>
              <a:t>Barang Kena Pajak dikeluarkan dari Daerah Pabean.</a:t>
            </a:r>
          </a:p>
          <a:p>
            <a:pPr>
              <a:lnSpc>
                <a:spcPct val="80000"/>
              </a:lnSpc>
            </a:pPr>
            <a:r>
              <a:rPr lang="en-US" sz="2000" smtClean="0"/>
              <a:t>Terutangnya Pajak atas penyerahan Barang Kena Pajak dalam rangka perubahan bentuk usaha atau penggabungan usaha atau pemekaran usaha atau pengalihan seluruh aktiva perusahaan yang diikuti dengan perubahan pihak yang berhak atas Barang Kena Pajak tersebut, terjadi pada saat</a:t>
            </a:r>
          </a:p>
          <a:p>
            <a:pPr lvl="1">
              <a:lnSpc>
                <a:spcPct val="80000"/>
              </a:lnSpc>
            </a:pPr>
            <a:r>
              <a:rPr lang="en-US" sz="1800" smtClean="0"/>
              <a:t> ditandatanganinya akte yang berkenaan oleh Notaris. </a:t>
            </a:r>
          </a:p>
          <a:p>
            <a:pPr>
              <a:lnSpc>
                <a:spcPct val="80000"/>
              </a:lnSpc>
              <a:buFontTx/>
              <a:buNone/>
            </a:pPr>
            <a:r>
              <a:rPr lang="en-US" sz="2000" smtClean="0"/>
              <a:t>(PP 143/2000 Pasal 13 stdtd PP 24/2002)</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Faktur Pajak</a:t>
            </a:r>
          </a:p>
        </p:txBody>
      </p:sp>
      <p:sp>
        <p:nvSpPr>
          <p:cNvPr id="21507" name="Rectangle 3"/>
          <p:cNvSpPr>
            <a:spLocks noGrp="1" noChangeArrowheads="1"/>
          </p:cNvSpPr>
          <p:nvPr>
            <p:ph idx="1"/>
          </p:nvPr>
        </p:nvSpPr>
        <p:spPr/>
        <p:txBody>
          <a:bodyPr/>
          <a:lstStyle/>
          <a:p>
            <a:pPr>
              <a:lnSpc>
                <a:spcPct val="90000"/>
              </a:lnSpc>
            </a:pPr>
            <a:r>
              <a:rPr lang="en-US" sz="2400" smtClean="0"/>
              <a:t>Faktur Pajak adalah bukti pungutan pajak yang dibuat oleh Pengusaha Kena Pajak yang melakukan penyerahan Barang Kena Pajak atau penyerahan Jasa Kena Pajak</a:t>
            </a:r>
          </a:p>
          <a:p>
            <a:pPr>
              <a:lnSpc>
                <a:spcPct val="90000"/>
              </a:lnSpc>
            </a:pPr>
            <a:r>
              <a:rPr lang="en-US" sz="2400" smtClean="0"/>
              <a:t>Saat pembuatan, bentuk, ukuran, pengadaan, tata cara penyampaian, dan tata cara pembetulan Faktur Pajak ditetapkan oleh Direktur Jenderal Pajak</a:t>
            </a:r>
          </a:p>
          <a:p>
            <a:pPr>
              <a:lnSpc>
                <a:spcPct val="90000"/>
              </a:lnSpc>
            </a:pPr>
            <a:r>
              <a:rPr lang="it-IT" sz="2400" smtClean="0"/>
              <a:t>Peraturan Dirjen Pajak No. PER - 13/PJ./2010, Tgl. 24-3-2010</a:t>
            </a:r>
            <a:endParaRPr lang="en-US" sz="2400" smtClean="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792162"/>
          </a:xfrm>
        </p:spPr>
        <p:txBody>
          <a:bodyPr/>
          <a:lstStyle/>
          <a:p>
            <a:r>
              <a:rPr lang="en-US" smtClean="0"/>
              <a:t>Faktur Pajak</a:t>
            </a:r>
          </a:p>
        </p:txBody>
      </p:sp>
      <p:sp>
        <p:nvSpPr>
          <p:cNvPr id="22531" name="Rectangle 3"/>
          <p:cNvSpPr>
            <a:spLocks noGrp="1" noChangeArrowheads="1"/>
          </p:cNvSpPr>
          <p:nvPr>
            <p:ph idx="1"/>
          </p:nvPr>
        </p:nvSpPr>
        <p:spPr>
          <a:xfrm>
            <a:off x="609600" y="1143000"/>
            <a:ext cx="7620000" cy="4876800"/>
          </a:xfrm>
        </p:spPr>
        <p:txBody>
          <a:bodyPr/>
          <a:lstStyle/>
          <a:p>
            <a:pPr>
              <a:lnSpc>
                <a:spcPct val="80000"/>
              </a:lnSpc>
            </a:pPr>
            <a:r>
              <a:rPr lang="en-US" sz="1800" smtClean="0"/>
              <a:t>Faktur Pajak adalah Faktur Pajak yang paling sedikit memuat keterangan tentang :</a:t>
            </a:r>
          </a:p>
          <a:p>
            <a:pPr lvl="1">
              <a:lnSpc>
                <a:spcPct val="80000"/>
              </a:lnSpc>
              <a:buFontTx/>
              <a:buAutoNum type="alphaLcPeriod"/>
            </a:pPr>
            <a:r>
              <a:rPr lang="en-US" sz="1600" smtClean="0"/>
              <a:t>Nama, alamat, Nomor Pokok Wajib Pajak yang menyerahkan Barang Kena Pajak atau Jasa Kena Pajak;</a:t>
            </a:r>
          </a:p>
          <a:p>
            <a:pPr lvl="1">
              <a:lnSpc>
                <a:spcPct val="80000"/>
              </a:lnSpc>
              <a:buFontTx/>
              <a:buAutoNum type="alphaLcPeriod"/>
            </a:pPr>
            <a:r>
              <a:rPr lang="en-US" sz="1600" smtClean="0"/>
              <a:t>Nama, alamat, Nomor Pokok Wajib Pajak Pembeli Barang Kena Pajak atau Penerima Jasa Kena Pajak;</a:t>
            </a:r>
          </a:p>
          <a:p>
            <a:pPr lvl="1">
              <a:lnSpc>
                <a:spcPct val="80000"/>
              </a:lnSpc>
              <a:buFontTx/>
              <a:buAutoNum type="alphaLcPeriod"/>
            </a:pPr>
            <a:r>
              <a:rPr lang="en-US" sz="1600" smtClean="0"/>
              <a:t>Jenis barang atau jasa, jumlah Harga Jual atau Penggantian, dan potongan harga;</a:t>
            </a:r>
          </a:p>
          <a:p>
            <a:pPr lvl="1">
              <a:lnSpc>
                <a:spcPct val="80000"/>
              </a:lnSpc>
              <a:buFontTx/>
              <a:buAutoNum type="alphaLcPeriod"/>
            </a:pPr>
            <a:r>
              <a:rPr lang="en-US" sz="1600" smtClean="0"/>
              <a:t>Pajak Pertambahan Nilai yang dipungut; </a:t>
            </a:r>
          </a:p>
          <a:p>
            <a:pPr lvl="1">
              <a:lnSpc>
                <a:spcPct val="80000"/>
              </a:lnSpc>
              <a:buFontTx/>
              <a:buAutoNum type="alphaLcPeriod"/>
            </a:pPr>
            <a:r>
              <a:rPr lang="en-US" sz="1600" smtClean="0"/>
              <a:t>Pajak Penjualan atas Barang Mewah yang dipungut; </a:t>
            </a:r>
          </a:p>
          <a:p>
            <a:pPr lvl="1">
              <a:lnSpc>
                <a:spcPct val="80000"/>
              </a:lnSpc>
              <a:buFontTx/>
              <a:buAutoNum type="alphaLcPeriod"/>
            </a:pPr>
            <a:r>
              <a:rPr lang="en-US" sz="1600" smtClean="0"/>
              <a:t>Kode, Nomor Seri, dan tanggal pembuatan Faktur Pajak; dan</a:t>
            </a:r>
          </a:p>
          <a:p>
            <a:pPr lvl="1">
              <a:lnSpc>
                <a:spcPct val="80000"/>
              </a:lnSpc>
              <a:buFontTx/>
              <a:buAutoNum type="alphaLcPeriod"/>
            </a:pPr>
            <a:r>
              <a:rPr lang="en-US" sz="1600" smtClean="0"/>
              <a:t>Nama dan tanda tangan yang berhak menandatangani Faktur Pajak;</a:t>
            </a:r>
          </a:p>
          <a:p>
            <a:pPr>
              <a:lnSpc>
                <a:spcPct val="80000"/>
              </a:lnSpc>
            </a:pPr>
            <a:endParaRPr lang="en-US" sz="1800" smtClean="0"/>
          </a:p>
          <a:p>
            <a:pPr>
              <a:lnSpc>
                <a:spcPct val="80000"/>
              </a:lnSpc>
            </a:pPr>
            <a:endParaRPr lang="en-US" sz="1800" smtClean="0"/>
          </a:p>
          <a:p>
            <a:pPr>
              <a:lnSpc>
                <a:spcPct val="80000"/>
              </a:lnSpc>
            </a:pPr>
            <a:r>
              <a:rPr lang="en-US" sz="1800" smtClean="0"/>
              <a:t>Faktur Pajak Gabungan adalah Faktur Pajak yang meliputi seluruh penyerahan yang dilakukan kepada pembeli Barang Kena Pajak atau penerima Jasa Kena Pajak yang sama selama 1 (satu) bulan kalender.</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838200"/>
            <a:ext cx="8229600" cy="5410200"/>
          </a:xfrm>
        </p:spPr>
        <p:txBody>
          <a:bodyPr/>
          <a:lstStyle/>
          <a:p>
            <a:pPr>
              <a:lnSpc>
                <a:spcPct val="80000"/>
              </a:lnSpc>
            </a:pPr>
            <a:endParaRPr lang="en-US" sz="1800" smtClean="0"/>
          </a:p>
          <a:p>
            <a:pPr>
              <a:lnSpc>
                <a:spcPct val="80000"/>
              </a:lnSpc>
            </a:pPr>
            <a:r>
              <a:rPr lang="en-US" sz="1800" b="1" smtClean="0"/>
              <a:t>Pengusaha Kena Pajak adalah Pengusaha yang melakukan penyerahan barang kena pajak dan/atau penyerahan jasa kena pajak yang dikenai pajak berdasarkan Undang-undang</a:t>
            </a:r>
            <a:endParaRPr lang="en-US" sz="1600" b="1" smtClean="0"/>
          </a:p>
          <a:p>
            <a:endParaRPr lang="en-US" sz="1400" smtClean="0"/>
          </a:p>
          <a:p>
            <a:r>
              <a:rPr lang="en-US" sz="1600" b="1" smtClean="0"/>
              <a:t>Pengusaha Kena Pajak Pedagang Eceran adalah Pengusaha yang dalam kegiatan usaha atau pekerjaan utamanya adalah melakukan usaha perdagangan dengan cara sebagai berikut : </a:t>
            </a:r>
          </a:p>
          <a:p>
            <a:pPr lvl="1"/>
            <a:r>
              <a:rPr lang="en-US" sz="1600" b="1" smtClean="0"/>
              <a:t>menyerahkan Barang Kena Pajak melalui suatu tempat penjualan eceran seperti toko, kios, atau dengan cara penjualan yang dilakukan langsung kepada konsumen akhir, atau dengan cara penjualan yang dilakukan dari rumah ke rumah;</a:t>
            </a:r>
          </a:p>
          <a:p>
            <a:pPr lvl="1"/>
            <a:r>
              <a:rPr lang="en-US" sz="1600" b="1" smtClean="0"/>
              <a:t>menyediakan Barang Kena Pajak yang diserahkan di tempat penjualan secara eceran tersebut; dan</a:t>
            </a:r>
          </a:p>
          <a:p>
            <a:pPr lvl="1"/>
            <a:r>
              <a:rPr lang="en-US" sz="1600" b="1" smtClean="0"/>
              <a:t>melakukan transaksi jual beli secara spontan tanpa didahului dengan penawaran tertulis, kontrak atau lelang dan pada umumnya bersifat tunai, dan pembeli pada umumnya datang ke tempat penjualan tersebut langsung membawa Barang Kena Pajak yang dibelinya.</a:t>
            </a:r>
          </a:p>
          <a:p>
            <a:pPr>
              <a:lnSpc>
                <a:spcPct val="80000"/>
              </a:lnSpc>
            </a:pPr>
            <a:endParaRPr lang="en-US" sz="1800" smtClean="0"/>
          </a:p>
          <a:p>
            <a:pPr>
              <a:lnSpc>
                <a:spcPct val="80000"/>
              </a:lnSpc>
            </a:pPr>
            <a:endParaRPr lang="en-US" sz="1800" b="1" smtClean="0"/>
          </a:p>
          <a:p>
            <a:pPr>
              <a:lnSpc>
                <a:spcPct val="80000"/>
              </a:lnSpc>
            </a:pPr>
            <a:endParaRPr lang="en-US" sz="1800" smtClean="0"/>
          </a:p>
          <a:p>
            <a:endParaRPr lang="en-US" smtClean="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914400" y="1143000"/>
            <a:ext cx="7924800" cy="2349500"/>
          </a:xfrm>
          <a:prstGeom prst="rect">
            <a:avLst/>
          </a:prstGeom>
          <a:noFill/>
          <a:ln w="9525">
            <a:noFill/>
            <a:miter lim="800000"/>
            <a:headEnd/>
            <a:tailEnd/>
          </a:ln>
        </p:spPr>
        <p:txBody>
          <a:bodyPr lIns="0">
            <a:spAutoFit/>
          </a:bodyPr>
          <a:lstStyle/>
          <a:p>
            <a:pPr marL="1000125" indent="-1000125" algn="ctr">
              <a:lnSpc>
                <a:spcPts val="4400"/>
              </a:lnSpc>
            </a:pPr>
            <a:r>
              <a:rPr lang="en-GB" sz="4400" dirty="0"/>
              <a:t>ANALISIS</a:t>
            </a:r>
          </a:p>
          <a:p>
            <a:pPr marL="1000125" indent="-1000125" algn="ctr">
              <a:lnSpc>
                <a:spcPts val="4400"/>
              </a:lnSpc>
            </a:pPr>
            <a:r>
              <a:rPr lang="id-ID" sz="4400" dirty="0" smtClean="0"/>
              <a:t>INFORMASI</a:t>
            </a:r>
            <a:r>
              <a:rPr lang="en-GB" sz="4400" dirty="0" smtClean="0"/>
              <a:t> </a:t>
            </a:r>
            <a:r>
              <a:rPr lang="en-GB" sz="4400" dirty="0"/>
              <a:t>KEUANGAN </a:t>
            </a:r>
          </a:p>
          <a:p>
            <a:pPr marL="1000125" indent="-1000125" algn="ctr">
              <a:lnSpc>
                <a:spcPts val="4400"/>
              </a:lnSpc>
            </a:pPr>
            <a:endParaRPr lang="en-US" sz="3600" dirty="0"/>
          </a:p>
          <a:p>
            <a:pPr marL="1000125" indent="-1000125" algn="just">
              <a:lnSpc>
                <a:spcPts val="4400"/>
              </a:lnSpc>
            </a:pPr>
            <a:endParaRPr lang="en-US" sz="4000" dirty="0">
              <a:solidFill>
                <a:srgbClr val="000000"/>
              </a:solidFill>
              <a:latin typeface="Times New Roman" pitchFamily="18" charset="0"/>
            </a:endParaRPr>
          </a:p>
        </p:txBody>
      </p:sp>
      <p:sp>
        <p:nvSpPr>
          <p:cNvPr id="5123" name="TextBox 5"/>
          <p:cNvSpPr txBox="1">
            <a:spLocks noChangeArrowheads="1"/>
          </p:cNvSpPr>
          <p:nvPr/>
        </p:nvSpPr>
        <p:spPr bwMode="auto">
          <a:xfrm>
            <a:off x="8278813" y="6296025"/>
            <a:ext cx="227012" cy="271463"/>
          </a:xfrm>
          <a:prstGeom prst="rect">
            <a:avLst/>
          </a:prstGeom>
          <a:noFill/>
          <a:ln w="9525">
            <a:noFill/>
            <a:miter lim="800000"/>
            <a:headEnd/>
            <a:tailEnd/>
          </a:ln>
        </p:spPr>
        <p:txBody>
          <a:bodyPr wrap="none" lIns="0">
            <a:spAutoFit/>
          </a:bodyPr>
          <a:lstStyle/>
          <a:p>
            <a:pPr algn="just">
              <a:lnSpc>
                <a:spcPts val="1400"/>
              </a:lnSpc>
            </a:pPr>
            <a:r>
              <a:rPr lang="en-US" sz="1400">
                <a:solidFill>
                  <a:srgbClr val="000000"/>
                </a:solidFill>
                <a:latin typeface="Times New Roman" pitchFamily="18" charset="0"/>
              </a:rPr>
              <a:t>1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LAPORAN KEUANGAN</a:t>
            </a:r>
          </a:p>
        </p:txBody>
      </p:sp>
      <p:sp>
        <p:nvSpPr>
          <p:cNvPr id="6147" name="Rectangle 3"/>
          <p:cNvSpPr>
            <a:spLocks noGrp="1" noChangeArrowheads="1"/>
          </p:cNvSpPr>
          <p:nvPr>
            <p:ph idx="1"/>
          </p:nvPr>
        </p:nvSpPr>
        <p:spPr/>
        <p:txBody>
          <a:bodyPr/>
          <a:lstStyle/>
          <a:p>
            <a:pPr marL="533400" indent="-533400" eaLnBrk="1" hangingPunct="1">
              <a:lnSpc>
                <a:spcPct val="80000"/>
              </a:lnSpc>
            </a:pPr>
            <a:r>
              <a:rPr lang="en-US" sz="2400" dirty="0" err="1" smtClean="0"/>
              <a:t>Laporan</a:t>
            </a:r>
            <a:r>
              <a:rPr lang="en-US" sz="2400" dirty="0" smtClean="0"/>
              <a:t> </a:t>
            </a:r>
            <a:r>
              <a:rPr lang="en-US" sz="2400" dirty="0" err="1" smtClean="0"/>
              <a:t>keuangan</a:t>
            </a:r>
            <a:r>
              <a:rPr lang="en-US" sz="2400" dirty="0" smtClean="0"/>
              <a:t> </a:t>
            </a:r>
            <a:r>
              <a:rPr lang="en-US" sz="2400" dirty="0" err="1" smtClean="0"/>
              <a:t>adalah</a:t>
            </a:r>
            <a:r>
              <a:rPr lang="en-US" sz="2400" dirty="0" smtClean="0"/>
              <a:t> </a:t>
            </a:r>
            <a:r>
              <a:rPr lang="en-US" sz="2400" dirty="0" err="1" smtClean="0"/>
              <a:t>catatan</a:t>
            </a:r>
            <a:r>
              <a:rPr lang="en-US" sz="2400" dirty="0" smtClean="0"/>
              <a:t> </a:t>
            </a:r>
            <a:r>
              <a:rPr lang="en-US" sz="2400" dirty="0" err="1" smtClean="0"/>
              <a:t>informasi</a:t>
            </a:r>
            <a:r>
              <a:rPr lang="en-US" sz="2400" dirty="0" smtClean="0"/>
              <a:t> </a:t>
            </a:r>
            <a:r>
              <a:rPr lang="en-US" sz="2400" dirty="0" err="1" smtClean="0"/>
              <a:t>keuangan</a:t>
            </a:r>
            <a:r>
              <a:rPr lang="en-US" sz="2400" dirty="0" smtClean="0"/>
              <a:t> </a:t>
            </a:r>
            <a:r>
              <a:rPr lang="en-US" sz="2400" dirty="0" err="1" smtClean="0"/>
              <a:t>suatu</a:t>
            </a:r>
            <a:r>
              <a:rPr lang="en-US" sz="2400" dirty="0" smtClean="0"/>
              <a:t> </a:t>
            </a:r>
            <a:r>
              <a:rPr lang="en-US" sz="2400" dirty="0" err="1" smtClean="0"/>
              <a:t>perusahaan</a:t>
            </a:r>
            <a:r>
              <a:rPr lang="en-US" sz="2400" dirty="0" smtClean="0"/>
              <a:t> </a:t>
            </a:r>
            <a:r>
              <a:rPr lang="en-US" sz="2400" dirty="0" err="1" smtClean="0"/>
              <a:t>pada</a:t>
            </a:r>
            <a:r>
              <a:rPr lang="en-US" sz="2400" dirty="0" smtClean="0"/>
              <a:t> </a:t>
            </a:r>
            <a:r>
              <a:rPr lang="en-US" sz="2400" dirty="0" err="1" smtClean="0"/>
              <a:t>suatu</a:t>
            </a:r>
            <a:r>
              <a:rPr lang="en-US" sz="2400" dirty="0" smtClean="0"/>
              <a:t> </a:t>
            </a:r>
            <a:r>
              <a:rPr lang="en-US" sz="2400" dirty="0" err="1" smtClean="0"/>
              <a:t>perode</a:t>
            </a:r>
            <a:r>
              <a:rPr lang="en-US" sz="2400" dirty="0" smtClean="0"/>
              <a:t> </a:t>
            </a:r>
            <a:r>
              <a:rPr lang="en-US" sz="2400" dirty="0" err="1" smtClean="0"/>
              <a:t>akuntansi</a:t>
            </a:r>
            <a:r>
              <a:rPr lang="en-US" sz="2400" dirty="0" smtClean="0"/>
              <a:t> yang </a:t>
            </a:r>
            <a:r>
              <a:rPr lang="en-US" sz="2400" dirty="0" err="1" smtClean="0"/>
              <a:t>dapat</a:t>
            </a:r>
            <a:r>
              <a:rPr lang="en-US" sz="2400" dirty="0" smtClean="0"/>
              <a:t> </a:t>
            </a:r>
            <a:r>
              <a:rPr lang="en-US" sz="2400" dirty="0" err="1" smtClean="0"/>
              <a:t>digunakan</a:t>
            </a:r>
            <a:r>
              <a:rPr lang="en-US" sz="2400" dirty="0" smtClean="0"/>
              <a:t> </a:t>
            </a:r>
            <a:r>
              <a:rPr lang="en-US" sz="2400" dirty="0" err="1" smtClean="0"/>
              <a:t>untuk</a:t>
            </a:r>
            <a:r>
              <a:rPr lang="en-US" sz="2400" dirty="0" smtClean="0"/>
              <a:t> </a:t>
            </a:r>
            <a:r>
              <a:rPr lang="en-US" sz="2400" dirty="0" err="1" smtClean="0"/>
              <a:t>menggambarkan</a:t>
            </a:r>
            <a:r>
              <a:rPr lang="en-US" sz="2400" dirty="0" smtClean="0"/>
              <a:t> </a:t>
            </a:r>
            <a:r>
              <a:rPr lang="en-US" sz="2400" dirty="0" err="1" smtClean="0"/>
              <a:t>kinerja</a:t>
            </a:r>
            <a:r>
              <a:rPr lang="en-US" sz="2400" dirty="0" smtClean="0"/>
              <a:t> </a:t>
            </a:r>
            <a:r>
              <a:rPr lang="en-US" sz="2400" dirty="0" err="1" smtClean="0"/>
              <a:t>perusahaan</a:t>
            </a:r>
            <a:r>
              <a:rPr lang="en-US" sz="2400" dirty="0" smtClean="0"/>
              <a:t> </a:t>
            </a:r>
            <a:r>
              <a:rPr lang="en-US" sz="2400" dirty="0" err="1" smtClean="0"/>
              <a:t>tersebut</a:t>
            </a:r>
            <a:r>
              <a:rPr lang="en-US" sz="2400" dirty="0" smtClean="0"/>
              <a:t>. </a:t>
            </a:r>
          </a:p>
          <a:p>
            <a:pPr marL="533400" indent="-533400" eaLnBrk="1" hangingPunct="1">
              <a:lnSpc>
                <a:spcPct val="80000"/>
              </a:lnSpc>
            </a:pPr>
            <a:r>
              <a:rPr lang="en-US" sz="2400" dirty="0" err="1" smtClean="0"/>
              <a:t>Laporan</a:t>
            </a:r>
            <a:r>
              <a:rPr lang="en-US" sz="2400" dirty="0" smtClean="0"/>
              <a:t> </a:t>
            </a:r>
            <a:r>
              <a:rPr lang="en-US" sz="2400" dirty="0" err="1" smtClean="0"/>
              <a:t>keuangan</a:t>
            </a:r>
            <a:r>
              <a:rPr lang="en-US" sz="2400" dirty="0" smtClean="0"/>
              <a:t> </a:t>
            </a:r>
            <a:r>
              <a:rPr lang="en-US" sz="2400" dirty="0" err="1" smtClean="0"/>
              <a:t>adalah</a:t>
            </a:r>
            <a:r>
              <a:rPr lang="en-US" sz="2400" dirty="0" smtClean="0"/>
              <a:t> </a:t>
            </a:r>
            <a:r>
              <a:rPr lang="en-US" sz="2400" dirty="0" err="1" smtClean="0"/>
              <a:t>bagian</a:t>
            </a:r>
            <a:r>
              <a:rPr lang="en-US" sz="2400" dirty="0" smtClean="0"/>
              <a:t> </a:t>
            </a:r>
            <a:r>
              <a:rPr lang="en-US" sz="2400" dirty="0" err="1" smtClean="0"/>
              <a:t>dari</a:t>
            </a:r>
            <a:r>
              <a:rPr lang="en-US" sz="2400" dirty="0" smtClean="0"/>
              <a:t> </a:t>
            </a:r>
            <a:r>
              <a:rPr lang="en-US" sz="2400" dirty="0" err="1" smtClean="0"/>
              <a:t>proses</a:t>
            </a:r>
            <a:r>
              <a:rPr lang="en-US" sz="2400" dirty="0" smtClean="0"/>
              <a:t> </a:t>
            </a:r>
            <a:r>
              <a:rPr lang="en-US" sz="2400" dirty="0" err="1" smtClean="0"/>
              <a:t>pelaporan</a:t>
            </a:r>
            <a:r>
              <a:rPr lang="en-US" sz="2400" dirty="0" smtClean="0"/>
              <a:t> </a:t>
            </a:r>
            <a:r>
              <a:rPr lang="en-US" sz="2400" dirty="0" err="1" smtClean="0"/>
              <a:t>keuangan</a:t>
            </a:r>
            <a:r>
              <a:rPr lang="en-US" sz="2400" dirty="0" smtClean="0"/>
              <a:t>. </a:t>
            </a:r>
            <a:r>
              <a:rPr lang="en-US" sz="2400" dirty="0" err="1" smtClean="0"/>
              <a:t>Laporan</a:t>
            </a:r>
            <a:r>
              <a:rPr lang="en-US" sz="2400" dirty="0" smtClean="0"/>
              <a:t> </a:t>
            </a:r>
            <a:r>
              <a:rPr lang="en-US" sz="2400" dirty="0" err="1" smtClean="0"/>
              <a:t>keuangan</a:t>
            </a:r>
            <a:r>
              <a:rPr lang="en-US" sz="2400" dirty="0" smtClean="0"/>
              <a:t> yang </a:t>
            </a:r>
            <a:r>
              <a:rPr lang="en-US" sz="2400" dirty="0" err="1" smtClean="0"/>
              <a:t>lengkap</a:t>
            </a:r>
            <a:r>
              <a:rPr lang="en-US" sz="2400" dirty="0" smtClean="0"/>
              <a:t> </a:t>
            </a:r>
            <a:r>
              <a:rPr lang="en-US" sz="2400" dirty="0" err="1" smtClean="0"/>
              <a:t>biasanya</a:t>
            </a:r>
            <a:r>
              <a:rPr lang="en-US" sz="2400" dirty="0" smtClean="0"/>
              <a:t> </a:t>
            </a:r>
            <a:r>
              <a:rPr lang="en-US" sz="2400" dirty="0" err="1" smtClean="0"/>
              <a:t>meliputi</a:t>
            </a:r>
            <a:r>
              <a:rPr lang="en-US" sz="2400" dirty="0" smtClean="0"/>
              <a:t>:</a:t>
            </a:r>
          </a:p>
          <a:p>
            <a:pPr marL="533400" indent="-533400" eaLnBrk="1" hangingPunct="1">
              <a:lnSpc>
                <a:spcPct val="80000"/>
              </a:lnSpc>
              <a:buFontTx/>
              <a:buNone/>
            </a:pPr>
            <a:endParaRPr lang="sv-SE" sz="2000" dirty="0" smtClean="0"/>
          </a:p>
          <a:p>
            <a:pPr marL="1174750" lvl="2" indent="-533400" eaLnBrk="1" hangingPunct="1">
              <a:lnSpc>
                <a:spcPct val="80000"/>
              </a:lnSpc>
              <a:buFont typeface="Calibri" pitchFamily="34" charset="0"/>
              <a:buAutoNum type="arabicPeriod"/>
            </a:pPr>
            <a:r>
              <a:rPr lang="sv-SE" sz="2400" dirty="0" smtClean="0"/>
              <a:t>Laporan neraca /Lap Posisi Keu(</a:t>
            </a:r>
            <a:r>
              <a:rPr lang="sv-SE" sz="2400" i="1" dirty="0" smtClean="0"/>
              <a:t>Balance Sheet</a:t>
            </a:r>
            <a:r>
              <a:rPr lang="sv-SE" sz="2400" dirty="0" smtClean="0"/>
              <a:t>)</a:t>
            </a:r>
          </a:p>
          <a:p>
            <a:pPr marL="1174750" lvl="2" indent="-533400" eaLnBrk="1" hangingPunct="1">
              <a:lnSpc>
                <a:spcPct val="80000"/>
              </a:lnSpc>
              <a:buFont typeface="Calibri" pitchFamily="34" charset="0"/>
              <a:buAutoNum type="arabicPeriod"/>
            </a:pPr>
            <a:r>
              <a:rPr lang="sv-SE" sz="2400" dirty="0" smtClean="0"/>
              <a:t>Laporan laba/rugi (</a:t>
            </a:r>
            <a:r>
              <a:rPr lang="sv-SE" sz="2400" i="1" dirty="0" smtClean="0"/>
              <a:t>Income Statement</a:t>
            </a:r>
            <a:r>
              <a:rPr lang="sv-SE" sz="2400" dirty="0" smtClean="0"/>
              <a:t>)</a:t>
            </a:r>
          </a:p>
          <a:p>
            <a:pPr marL="1174750" lvl="2" indent="-533400" eaLnBrk="1" hangingPunct="1">
              <a:lnSpc>
                <a:spcPct val="80000"/>
              </a:lnSpc>
              <a:buFont typeface="Calibri" pitchFamily="34" charset="0"/>
              <a:buAutoNum type="arabicPeriod"/>
            </a:pPr>
            <a:r>
              <a:rPr lang="sv-SE" sz="2400" dirty="0" smtClean="0"/>
              <a:t>Laporan posisi keuangan yang dapat disajikan berupa laporan arus kas (</a:t>
            </a:r>
            <a:r>
              <a:rPr lang="sv-SE" sz="2400" i="1" dirty="0" smtClean="0"/>
              <a:t>Cashflow</a:t>
            </a:r>
            <a:r>
              <a:rPr lang="sv-SE" sz="2400" dirty="0" smtClean="0"/>
              <a:t>)</a:t>
            </a:r>
            <a:endParaRPr lang="en-US" sz="24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1143000"/>
          </a:xfrm>
        </p:spPr>
        <p:txBody>
          <a:bodyPr/>
          <a:lstStyle/>
          <a:p>
            <a:pPr eaLnBrk="1" hangingPunct="1"/>
            <a:r>
              <a:rPr lang="en-US" b="1" smtClean="0"/>
              <a:t>NERACA</a:t>
            </a:r>
          </a:p>
        </p:txBody>
      </p:sp>
      <p:sp>
        <p:nvSpPr>
          <p:cNvPr id="7171" name="Rectangle 8"/>
          <p:cNvSpPr>
            <a:spLocks noChangeArrowheads="1"/>
          </p:cNvSpPr>
          <p:nvPr/>
        </p:nvSpPr>
        <p:spPr bwMode="auto">
          <a:xfrm>
            <a:off x="3124200" y="1676400"/>
            <a:ext cx="5867400" cy="2819400"/>
          </a:xfrm>
          <a:prstGeom prst="rect">
            <a:avLst/>
          </a:prstGeom>
          <a:solidFill>
            <a:schemeClr val="bg1"/>
          </a:solidFill>
          <a:ln w="38100" cmpd="dbl">
            <a:solidFill>
              <a:srgbClr val="800000"/>
            </a:solidFill>
            <a:miter lim="800000"/>
            <a:headEnd/>
            <a:tailEnd/>
          </a:ln>
        </p:spPr>
        <p:txBody>
          <a:bodyPr/>
          <a:lstStyle/>
          <a:p>
            <a:pPr marL="342900" indent="-342900">
              <a:lnSpc>
                <a:spcPct val="80000"/>
              </a:lnSpc>
              <a:spcBef>
                <a:spcPct val="20000"/>
              </a:spcBef>
              <a:buFontTx/>
              <a:buChar char="•"/>
            </a:pPr>
            <a:r>
              <a:rPr lang="sv-SE" sz="2800">
                <a:latin typeface="Verdana" pitchFamily="34" charset="0"/>
              </a:rPr>
              <a:t>Neraca adalah bagian dari </a:t>
            </a:r>
            <a:r>
              <a:rPr lang="sv-SE" sz="2800" u="sng">
                <a:latin typeface="Verdana" pitchFamily="34" charset="0"/>
              </a:rPr>
              <a:t>laporan keuangan </a:t>
            </a:r>
            <a:r>
              <a:rPr lang="sv-SE" sz="2800">
                <a:latin typeface="Verdana" pitchFamily="34" charset="0"/>
              </a:rPr>
              <a:t>suatu perusahaan yang dihasilkan pada suatu </a:t>
            </a:r>
            <a:r>
              <a:rPr lang="sv-SE" sz="2800" u="sng">
                <a:latin typeface="Verdana" pitchFamily="34" charset="0"/>
              </a:rPr>
              <a:t>periode akuntansi </a:t>
            </a:r>
            <a:r>
              <a:rPr lang="sv-SE" sz="2800">
                <a:latin typeface="Verdana" pitchFamily="34" charset="0"/>
              </a:rPr>
              <a:t>yang menunjukkan posisi keuangan perusahaan pada akhir periode tersebut</a:t>
            </a:r>
            <a:r>
              <a:rPr lang="en-US" sz="2800">
                <a:latin typeface="Verdana" pitchFamily="34" charset="0"/>
              </a:rPr>
              <a:t> </a:t>
            </a:r>
          </a:p>
        </p:txBody>
      </p:sp>
      <p:sp>
        <p:nvSpPr>
          <p:cNvPr id="7172" name="AutoShape 9"/>
          <p:cNvSpPr>
            <a:spLocks noChangeArrowheads="1"/>
          </p:cNvSpPr>
          <p:nvPr/>
        </p:nvSpPr>
        <p:spPr bwMode="auto">
          <a:xfrm>
            <a:off x="3581400" y="5715000"/>
            <a:ext cx="4800600" cy="571500"/>
          </a:xfrm>
          <a:prstGeom prst="roundRect">
            <a:avLst>
              <a:gd name="adj" fmla="val 16667"/>
            </a:avLst>
          </a:prstGeom>
          <a:solidFill>
            <a:schemeClr val="bg1"/>
          </a:solidFill>
          <a:ln w="57150" cmpd="thinThick">
            <a:solidFill>
              <a:srgbClr val="000000"/>
            </a:solidFill>
            <a:round/>
            <a:headEnd/>
            <a:tailEnd/>
          </a:ln>
        </p:spPr>
        <p:txBody>
          <a:bodyPr/>
          <a:lstStyle/>
          <a:p>
            <a:pPr algn="ctr"/>
            <a:r>
              <a:rPr lang="en-US" dirty="0">
                <a:solidFill>
                  <a:srgbClr val="000000"/>
                </a:solidFill>
                <a:latin typeface="Arial Rounded MT Bold" pitchFamily="34" charset="0"/>
              </a:rPr>
              <a:t>ASET	=    KEWAJIBAN  +  EKUITAS</a:t>
            </a:r>
          </a:p>
        </p:txBody>
      </p:sp>
      <p:sp>
        <p:nvSpPr>
          <p:cNvPr id="7173" name="AutoShape 10"/>
          <p:cNvSpPr>
            <a:spLocks noChangeArrowheads="1"/>
          </p:cNvSpPr>
          <p:nvPr/>
        </p:nvSpPr>
        <p:spPr bwMode="auto">
          <a:xfrm>
            <a:off x="5791200" y="4648200"/>
            <a:ext cx="485775" cy="976313"/>
          </a:xfrm>
          <a:prstGeom prst="down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id-ID"/>
          </a:p>
        </p:txBody>
      </p:sp>
      <p:sp>
        <p:nvSpPr>
          <p:cNvPr id="7174" name="AutoShape 11"/>
          <p:cNvSpPr>
            <a:spLocks noChangeArrowheads="1"/>
          </p:cNvSpPr>
          <p:nvPr/>
        </p:nvSpPr>
        <p:spPr bwMode="auto">
          <a:xfrm>
            <a:off x="990600" y="1828800"/>
            <a:ext cx="1495425" cy="1595438"/>
          </a:xfrm>
          <a:prstGeom prst="curvedRightArrow">
            <a:avLst>
              <a:gd name="adj1" fmla="val 21338"/>
              <a:gd name="adj2" fmla="val 42675"/>
              <a:gd name="adj3" fmla="val 33333"/>
            </a:avLst>
          </a:prstGeom>
          <a:solidFill>
            <a:schemeClr val="tx1"/>
          </a:solidFill>
          <a:ln w="9525">
            <a:solidFill>
              <a:schemeClr val="tx1"/>
            </a:solidFill>
            <a:miter lim="800000"/>
            <a:headEnd/>
            <a:tailEnd/>
          </a:ln>
        </p:spPr>
        <p:txBody>
          <a:bodyPr wrap="none" anchor="ctr"/>
          <a:lstStyle/>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Autofit/>
          </a:bodyPr>
          <a:lstStyle/>
          <a:p>
            <a:pPr>
              <a:buNone/>
            </a:pPr>
            <a:r>
              <a:rPr lang="en-US" sz="2000" b="1" dirty="0" err="1" smtClean="0"/>
              <a:t>Fungsi</a:t>
            </a:r>
            <a:r>
              <a:rPr lang="en-US" sz="2000" b="1" dirty="0" smtClean="0"/>
              <a:t> </a:t>
            </a:r>
            <a:r>
              <a:rPr lang="en-US" sz="2000" b="1" dirty="0" err="1" smtClean="0"/>
              <a:t>Manajemen</a:t>
            </a:r>
            <a:r>
              <a:rPr lang="en-US" sz="2000" b="1" dirty="0" smtClean="0"/>
              <a:t> </a:t>
            </a:r>
            <a:r>
              <a:rPr lang="en-US" sz="2000" b="1" dirty="0" err="1" smtClean="0"/>
              <a:t>Keuangan</a:t>
            </a:r>
            <a:endParaRPr lang="en-US" sz="2000" dirty="0" smtClean="0"/>
          </a:p>
          <a:p>
            <a:pPr lvl="0"/>
            <a:r>
              <a:rPr lang="en-US" sz="2000" i="1" dirty="0" err="1" smtClean="0"/>
              <a:t>Pertama</a:t>
            </a:r>
            <a:r>
              <a:rPr lang="en-US" sz="2000" dirty="0" smtClean="0"/>
              <a:t>, </a:t>
            </a:r>
            <a:r>
              <a:rPr lang="en-US" sz="2000" dirty="0" err="1" smtClean="0"/>
              <a:t>yaitu</a:t>
            </a:r>
            <a:r>
              <a:rPr lang="en-US" sz="2000" dirty="0" smtClean="0"/>
              <a:t> </a:t>
            </a:r>
            <a:r>
              <a:rPr lang="en-US" sz="2000" dirty="0" err="1" smtClean="0"/>
              <a:t>dalam</a:t>
            </a:r>
            <a:r>
              <a:rPr lang="en-US" sz="2000" dirty="0" smtClean="0"/>
              <a:t> </a:t>
            </a:r>
            <a:r>
              <a:rPr lang="en-US" sz="2000" dirty="0" err="1" smtClean="0"/>
              <a:t>perencanaan</a:t>
            </a:r>
            <a:r>
              <a:rPr lang="en-US" sz="2000" dirty="0" smtClean="0"/>
              <a:t> </a:t>
            </a:r>
            <a:r>
              <a:rPr lang="en-US" sz="2000" dirty="0" err="1" smtClean="0"/>
              <a:t>dan</a:t>
            </a:r>
            <a:r>
              <a:rPr lang="en-US" sz="2000" dirty="0" smtClean="0"/>
              <a:t> </a:t>
            </a:r>
            <a:r>
              <a:rPr lang="en-US" sz="2000" dirty="0" err="1" smtClean="0"/>
              <a:t>peramalan</a:t>
            </a:r>
            <a:r>
              <a:rPr lang="en-US" sz="2000" dirty="0" smtClean="0"/>
              <a:t>, </a:t>
            </a:r>
            <a:r>
              <a:rPr lang="en-US" sz="2000" dirty="0" err="1" smtClean="0"/>
              <a:t>dimana</a:t>
            </a:r>
            <a:r>
              <a:rPr lang="en-US" sz="2000" dirty="0" smtClean="0"/>
              <a:t> </a:t>
            </a:r>
            <a:r>
              <a:rPr lang="en-US" sz="2000" dirty="0" err="1" smtClean="0"/>
              <a:t>manajer</a:t>
            </a:r>
            <a:r>
              <a:rPr lang="en-US" sz="2000" dirty="0" smtClean="0"/>
              <a:t> </a:t>
            </a:r>
            <a:r>
              <a:rPr lang="en-US" sz="2000" dirty="0" err="1" smtClean="0"/>
              <a:t>keuangan</a:t>
            </a:r>
            <a:r>
              <a:rPr lang="en-US" sz="2000" dirty="0" smtClean="0"/>
              <a:t> </a:t>
            </a:r>
            <a:r>
              <a:rPr lang="en-US" sz="2000" dirty="0" err="1" smtClean="0"/>
              <a:t>harus</a:t>
            </a:r>
            <a:r>
              <a:rPr lang="en-US" sz="2000" dirty="0" smtClean="0"/>
              <a:t> </a:t>
            </a:r>
            <a:r>
              <a:rPr lang="en-US" sz="2000" dirty="0" err="1" smtClean="0"/>
              <a:t>bekerja</a:t>
            </a:r>
            <a:r>
              <a:rPr lang="en-US" sz="2000" dirty="0" smtClean="0"/>
              <a:t> </a:t>
            </a:r>
            <a:r>
              <a:rPr lang="en-US" sz="2000" dirty="0" err="1" smtClean="0"/>
              <a:t>sama</a:t>
            </a:r>
            <a:r>
              <a:rPr lang="en-US" sz="2000" dirty="0" smtClean="0"/>
              <a:t> </a:t>
            </a:r>
            <a:r>
              <a:rPr lang="en-US" sz="2000" dirty="0" err="1" smtClean="0"/>
              <a:t>dengan</a:t>
            </a:r>
            <a:r>
              <a:rPr lang="en-US" sz="2000" dirty="0" smtClean="0"/>
              <a:t> </a:t>
            </a:r>
            <a:r>
              <a:rPr lang="en-US" sz="2000" dirty="0" err="1" smtClean="0"/>
              <a:t>para</a:t>
            </a:r>
            <a:r>
              <a:rPr lang="en-US" sz="2000" dirty="0" smtClean="0"/>
              <a:t> </a:t>
            </a:r>
            <a:r>
              <a:rPr lang="en-US" sz="2000" dirty="0" err="1" smtClean="0"/>
              <a:t>manajer</a:t>
            </a:r>
            <a:r>
              <a:rPr lang="en-US" sz="2000" dirty="0" smtClean="0"/>
              <a:t> lain yang </a:t>
            </a:r>
            <a:r>
              <a:rPr lang="en-US" sz="2000" dirty="0" err="1" smtClean="0"/>
              <a:t>ikut</a:t>
            </a:r>
            <a:r>
              <a:rPr lang="en-US" sz="2000" dirty="0" smtClean="0"/>
              <a:t> </a:t>
            </a:r>
            <a:r>
              <a:rPr lang="en-US" sz="2000" dirty="0" err="1" smtClean="0"/>
              <a:t>bertanggung</a:t>
            </a:r>
            <a:r>
              <a:rPr lang="en-US" sz="2000" dirty="0" smtClean="0"/>
              <a:t> </a:t>
            </a:r>
            <a:r>
              <a:rPr lang="en-US" sz="2000" dirty="0" err="1" smtClean="0"/>
              <a:t>jawab</a:t>
            </a:r>
            <a:r>
              <a:rPr lang="en-US" sz="2000" dirty="0" smtClean="0"/>
              <a:t> </a:t>
            </a:r>
            <a:r>
              <a:rPr lang="en-US" sz="2000" dirty="0" err="1" smtClean="0"/>
              <a:t>atas</a:t>
            </a:r>
            <a:r>
              <a:rPr lang="en-US" sz="2000" dirty="0" smtClean="0"/>
              <a:t> </a:t>
            </a:r>
            <a:r>
              <a:rPr lang="en-US" sz="2000" dirty="0" err="1" smtClean="0"/>
              <a:t>perencanaan</a:t>
            </a:r>
            <a:r>
              <a:rPr lang="en-US" sz="2000" dirty="0" smtClean="0"/>
              <a:t> </a:t>
            </a:r>
            <a:r>
              <a:rPr lang="en-US" sz="2000" dirty="0" err="1" smtClean="0"/>
              <a:t>umum</a:t>
            </a:r>
            <a:r>
              <a:rPr lang="en-US" sz="2000" dirty="0" smtClean="0"/>
              <a:t> </a:t>
            </a:r>
            <a:r>
              <a:rPr lang="en-US" sz="2000" dirty="0" err="1" smtClean="0"/>
              <a:t>perusahaan</a:t>
            </a:r>
            <a:r>
              <a:rPr lang="en-US" sz="2000" dirty="0" smtClean="0"/>
              <a:t>.</a:t>
            </a:r>
          </a:p>
          <a:p>
            <a:pPr lvl="0"/>
            <a:r>
              <a:rPr lang="en-US" sz="2000" i="1" dirty="0" err="1" smtClean="0"/>
              <a:t>Kedua</a:t>
            </a:r>
            <a:r>
              <a:rPr lang="en-US" sz="2000" dirty="0" smtClean="0"/>
              <a:t>, </a:t>
            </a:r>
            <a:r>
              <a:rPr lang="en-US" sz="2000" dirty="0" err="1" smtClean="0"/>
              <a:t>manajer</a:t>
            </a:r>
            <a:r>
              <a:rPr lang="en-US" sz="2000" dirty="0" smtClean="0"/>
              <a:t> </a:t>
            </a:r>
            <a:r>
              <a:rPr lang="en-US" sz="2000" dirty="0" err="1" smtClean="0"/>
              <a:t>keuangan</a:t>
            </a:r>
            <a:r>
              <a:rPr lang="en-US" sz="2000" dirty="0" smtClean="0"/>
              <a:t> </a:t>
            </a:r>
            <a:r>
              <a:rPr lang="en-US" sz="2000" dirty="0" err="1" smtClean="0"/>
              <a:t>harus</a:t>
            </a:r>
            <a:r>
              <a:rPr lang="en-US" sz="2000" dirty="0" smtClean="0"/>
              <a:t> </a:t>
            </a:r>
            <a:r>
              <a:rPr lang="en-US" sz="2000" dirty="0" err="1" smtClean="0"/>
              <a:t>memusatkan</a:t>
            </a:r>
            <a:r>
              <a:rPr lang="en-US" sz="2000" dirty="0" smtClean="0"/>
              <a:t> </a:t>
            </a:r>
            <a:r>
              <a:rPr lang="en-US" sz="2000" dirty="0" err="1" smtClean="0"/>
              <a:t>perhatian</a:t>
            </a:r>
            <a:r>
              <a:rPr lang="en-US" sz="2000" dirty="0" smtClean="0"/>
              <a:t> </a:t>
            </a:r>
            <a:r>
              <a:rPr lang="en-US" sz="2000" dirty="0" err="1" smtClean="0"/>
              <a:t>pada</a:t>
            </a:r>
            <a:r>
              <a:rPr lang="en-US" sz="2000" dirty="0" smtClean="0"/>
              <a:t> </a:t>
            </a:r>
            <a:r>
              <a:rPr lang="en-US" sz="2000" dirty="0" err="1" smtClean="0"/>
              <a:t>berbagai</a:t>
            </a:r>
            <a:r>
              <a:rPr lang="en-US" sz="2000" dirty="0" smtClean="0"/>
              <a:t> </a:t>
            </a:r>
            <a:r>
              <a:rPr lang="en-US" sz="2000" dirty="0" err="1" smtClean="0"/>
              <a:t>keputusan</a:t>
            </a:r>
            <a:r>
              <a:rPr lang="en-US" sz="2000" dirty="0" smtClean="0"/>
              <a:t> </a:t>
            </a:r>
            <a:r>
              <a:rPr lang="en-US" sz="2000" b="1" dirty="0" err="1" smtClean="0"/>
              <a:t>investasi</a:t>
            </a:r>
            <a:r>
              <a:rPr lang="en-US" sz="2000" b="1" dirty="0" smtClean="0"/>
              <a:t> </a:t>
            </a:r>
            <a:r>
              <a:rPr lang="en-US" sz="2000" b="1" dirty="0" err="1" smtClean="0"/>
              <a:t>dan</a:t>
            </a:r>
            <a:r>
              <a:rPr lang="en-US" sz="2000" b="1" dirty="0" smtClean="0"/>
              <a:t> </a:t>
            </a:r>
            <a:r>
              <a:rPr lang="en-US" sz="2000" b="1" dirty="0" err="1" smtClean="0"/>
              <a:t>pembiayaan</a:t>
            </a:r>
            <a:r>
              <a:rPr lang="en-US" sz="2000" dirty="0" smtClean="0"/>
              <a:t>, </a:t>
            </a:r>
            <a:r>
              <a:rPr lang="en-US" sz="2000" dirty="0" err="1" smtClean="0"/>
              <a:t>serta</a:t>
            </a:r>
            <a:r>
              <a:rPr lang="en-US" sz="2000" dirty="0" smtClean="0"/>
              <a:t> </a:t>
            </a:r>
            <a:r>
              <a:rPr lang="en-US" sz="2000" dirty="0" err="1" smtClean="0"/>
              <a:t>segala</a:t>
            </a:r>
            <a:r>
              <a:rPr lang="en-US" sz="2000" dirty="0" smtClean="0"/>
              <a:t> </a:t>
            </a:r>
            <a:r>
              <a:rPr lang="en-US" sz="2000" dirty="0" err="1" smtClean="0"/>
              <a:t>hal</a:t>
            </a:r>
            <a:r>
              <a:rPr lang="en-US" sz="2000" dirty="0" smtClean="0"/>
              <a:t> yang </a:t>
            </a:r>
            <a:r>
              <a:rPr lang="en-US" sz="2000" dirty="0" err="1" smtClean="0"/>
              <a:t>berkaitan</a:t>
            </a:r>
            <a:r>
              <a:rPr lang="en-US" sz="2000" dirty="0" smtClean="0"/>
              <a:t> </a:t>
            </a:r>
            <a:r>
              <a:rPr lang="en-US" sz="2000" dirty="0" err="1" smtClean="0"/>
              <a:t>dengannya</a:t>
            </a:r>
            <a:r>
              <a:rPr lang="en-US" sz="2000" dirty="0" smtClean="0"/>
              <a:t>.</a:t>
            </a:r>
          </a:p>
          <a:p>
            <a:pPr lvl="0"/>
            <a:r>
              <a:rPr lang="en-US" sz="2000" i="1" dirty="0" err="1" smtClean="0"/>
              <a:t>Ketiga</a:t>
            </a:r>
            <a:r>
              <a:rPr lang="en-US" sz="2000" dirty="0" smtClean="0"/>
              <a:t>, </a:t>
            </a:r>
            <a:r>
              <a:rPr lang="en-US" sz="2000" dirty="0" err="1" smtClean="0"/>
              <a:t>manajer</a:t>
            </a:r>
            <a:r>
              <a:rPr lang="en-US" sz="2000" dirty="0" smtClean="0"/>
              <a:t> </a:t>
            </a:r>
            <a:r>
              <a:rPr lang="en-US" sz="2000" dirty="0" err="1" smtClean="0"/>
              <a:t>keuangan</a:t>
            </a:r>
            <a:r>
              <a:rPr lang="en-US" sz="2000" dirty="0" smtClean="0"/>
              <a:t> </a:t>
            </a:r>
            <a:r>
              <a:rPr lang="en-US" sz="2000" dirty="0" err="1" smtClean="0"/>
              <a:t>harus</a:t>
            </a:r>
            <a:r>
              <a:rPr lang="en-US" sz="2000" dirty="0" smtClean="0"/>
              <a:t> </a:t>
            </a:r>
            <a:r>
              <a:rPr lang="en-US" sz="2000" dirty="0" err="1" smtClean="0"/>
              <a:t>bekerja</a:t>
            </a:r>
            <a:r>
              <a:rPr lang="en-US" sz="2000" dirty="0" smtClean="0"/>
              <a:t> </a:t>
            </a:r>
            <a:r>
              <a:rPr lang="en-US" sz="2000" dirty="0" err="1" smtClean="0"/>
              <a:t>sama</a:t>
            </a:r>
            <a:r>
              <a:rPr lang="en-US" sz="2000" dirty="0" smtClean="0"/>
              <a:t> </a:t>
            </a:r>
            <a:r>
              <a:rPr lang="en-US" sz="2000" dirty="0" err="1" smtClean="0"/>
              <a:t>dengan</a:t>
            </a:r>
            <a:r>
              <a:rPr lang="en-US" sz="2000" dirty="0" smtClean="0"/>
              <a:t> </a:t>
            </a:r>
            <a:r>
              <a:rPr lang="en-US" sz="2000" dirty="0" err="1" smtClean="0"/>
              <a:t>para</a:t>
            </a:r>
            <a:r>
              <a:rPr lang="en-US" sz="2000" dirty="0" smtClean="0"/>
              <a:t> </a:t>
            </a:r>
            <a:r>
              <a:rPr lang="en-US" sz="2000" dirty="0" err="1" smtClean="0"/>
              <a:t>manajer</a:t>
            </a:r>
            <a:r>
              <a:rPr lang="en-US" sz="2000" dirty="0" smtClean="0"/>
              <a:t> lain </a:t>
            </a:r>
            <a:r>
              <a:rPr lang="en-US" sz="2000" dirty="0" err="1" smtClean="0"/>
              <a:t>di</a:t>
            </a:r>
            <a:r>
              <a:rPr lang="en-US" sz="2000" dirty="0" smtClean="0"/>
              <a:t> </a:t>
            </a:r>
            <a:r>
              <a:rPr lang="en-US" sz="2000" dirty="0" err="1" smtClean="0"/>
              <a:t>perusahaan</a:t>
            </a:r>
            <a:r>
              <a:rPr lang="en-US" sz="2000" dirty="0" smtClean="0"/>
              <a:t> agar </a:t>
            </a:r>
            <a:r>
              <a:rPr lang="en-US" sz="2000" dirty="0" err="1" smtClean="0"/>
              <a:t>perusahaan</a:t>
            </a:r>
            <a:r>
              <a:rPr lang="en-US" sz="2000" dirty="0" smtClean="0"/>
              <a:t> </a:t>
            </a:r>
            <a:r>
              <a:rPr lang="en-US" sz="2000" dirty="0" err="1" smtClean="0"/>
              <a:t>dapat</a:t>
            </a:r>
            <a:r>
              <a:rPr lang="en-US" sz="2000" dirty="0" smtClean="0"/>
              <a:t> </a:t>
            </a:r>
            <a:r>
              <a:rPr lang="en-US" sz="2000" dirty="0" err="1" smtClean="0"/>
              <a:t>beroperasi</a:t>
            </a:r>
            <a:r>
              <a:rPr lang="en-US" sz="2000" dirty="0" smtClean="0"/>
              <a:t> </a:t>
            </a:r>
            <a:r>
              <a:rPr lang="en-US" sz="2000" dirty="0" err="1" smtClean="0"/>
              <a:t>seefisien</a:t>
            </a:r>
            <a:r>
              <a:rPr lang="en-US" sz="2000" dirty="0" smtClean="0"/>
              <a:t> </a:t>
            </a:r>
            <a:r>
              <a:rPr lang="en-US" sz="2000" dirty="0" err="1" smtClean="0"/>
              <a:t>mungkin</a:t>
            </a:r>
            <a:endParaRPr lang="en-US" sz="2000" dirty="0" smtClean="0"/>
          </a:p>
          <a:p>
            <a:pPr lvl="0"/>
            <a:r>
              <a:rPr lang="en-US" sz="2000" i="1" dirty="0" err="1" smtClean="0"/>
              <a:t>Keempat</a:t>
            </a:r>
            <a:r>
              <a:rPr lang="en-US" sz="2000" dirty="0" smtClean="0"/>
              <a:t>, </a:t>
            </a:r>
            <a:r>
              <a:rPr lang="en-US" sz="2000" dirty="0" err="1" smtClean="0"/>
              <a:t>menyangkut</a:t>
            </a:r>
            <a:r>
              <a:rPr lang="en-US" sz="2000" dirty="0" smtClean="0"/>
              <a:t> </a:t>
            </a:r>
            <a:r>
              <a:rPr lang="en-US" sz="2000" dirty="0" err="1" smtClean="0"/>
              <a:t>penggunaan</a:t>
            </a:r>
            <a:r>
              <a:rPr lang="en-US" sz="2000" dirty="0" smtClean="0"/>
              <a:t> </a:t>
            </a:r>
            <a:r>
              <a:rPr lang="en-US" sz="2000" dirty="0" err="1" smtClean="0"/>
              <a:t>pasar</a:t>
            </a:r>
            <a:r>
              <a:rPr lang="en-US" sz="2000" dirty="0" smtClean="0"/>
              <a:t> </a:t>
            </a:r>
            <a:r>
              <a:rPr lang="en-US" sz="2000" dirty="0" err="1" smtClean="0"/>
              <a:t>uang</a:t>
            </a:r>
            <a:r>
              <a:rPr lang="en-US" sz="2000" dirty="0" smtClean="0"/>
              <a:t> </a:t>
            </a:r>
            <a:r>
              <a:rPr lang="en-US" sz="2000" dirty="0" err="1" smtClean="0"/>
              <a:t>dan</a:t>
            </a:r>
            <a:r>
              <a:rPr lang="en-US" sz="2000" dirty="0" smtClean="0"/>
              <a:t> </a:t>
            </a:r>
            <a:r>
              <a:rPr lang="en-US" sz="2000" dirty="0" err="1" smtClean="0"/>
              <a:t>pasar</a:t>
            </a:r>
            <a:r>
              <a:rPr lang="en-US" sz="2000" dirty="0" smtClean="0"/>
              <a:t> modal, </a:t>
            </a:r>
            <a:r>
              <a:rPr lang="en-US" sz="2000" dirty="0" err="1" smtClean="0"/>
              <a:t>manajer</a:t>
            </a:r>
            <a:r>
              <a:rPr lang="en-US" sz="2000" dirty="0" smtClean="0"/>
              <a:t> </a:t>
            </a:r>
            <a:r>
              <a:rPr lang="en-US" sz="2000" dirty="0" err="1" smtClean="0"/>
              <a:t>keuangan</a:t>
            </a:r>
            <a:r>
              <a:rPr lang="en-US" sz="2000" dirty="0" smtClean="0"/>
              <a:t> </a:t>
            </a:r>
            <a:r>
              <a:rPr lang="en-US" sz="2000" dirty="0" err="1" smtClean="0"/>
              <a:t>menghubungkan</a:t>
            </a:r>
            <a:r>
              <a:rPr lang="en-US" sz="2000" dirty="0" smtClean="0"/>
              <a:t> </a:t>
            </a:r>
            <a:r>
              <a:rPr lang="en-US" sz="2000" dirty="0" err="1" smtClean="0"/>
              <a:t>perusahaan</a:t>
            </a:r>
            <a:r>
              <a:rPr lang="en-US" sz="2000" dirty="0" smtClean="0"/>
              <a:t> </a:t>
            </a:r>
            <a:r>
              <a:rPr lang="en-US" sz="2000" dirty="0" err="1" smtClean="0"/>
              <a:t>dengan</a:t>
            </a:r>
            <a:r>
              <a:rPr lang="en-US" sz="2000" dirty="0" smtClean="0"/>
              <a:t> </a:t>
            </a:r>
            <a:r>
              <a:rPr lang="en-US" sz="2000" dirty="0" err="1" smtClean="0"/>
              <a:t>pasar</a:t>
            </a:r>
            <a:r>
              <a:rPr lang="en-US" sz="2000" dirty="0" smtClean="0"/>
              <a:t> </a:t>
            </a:r>
            <a:r>
              <a:rPr lang="en-US" sz="2000" dirty="0" err="1" smtClean="0"/>
              <a:t>keuangan</a:t>
            </a:r>
            <a:r>
              <a:rPr lang="en-US" sz="2000" dirty="0" smtClean="0"/>
              <a:t>, </a:t>
            </a:r>
            <a:r>
              <a:rPr lang="en-US" sz="2000" dirty="0" err="1" smtClean="0"/>
              <a:t>di</a:t>
            </a:r>
            <a:r>
              <a:rPr lang="en-US" sz="2000" dirty="0" smtClean="0"/>
              <a:t> </a:t>
            </a:r>
            <a:r>
              <a:rPr lang="en-US" sz="2000" dirty="0" err="1" smtClean="0"/>
              <a:t>mana</a:t>
            </a:r>
            <a:r>
              <a:rPr lang="en-US" sz="2000" dirty="0" smtClean="0"/>
              <a:t> </a:t>
            </a:r>
            <a:r>
              <a:rPr lang="en-US" sz="2000" dirty="0" err="1" smtClean="0"/>
              <a:t>dana</a:t>
            </a:r>
            <a:r>
              <a:rPr lang="en-US" sz="2000" dirty="0" smtClean="0"/>
              <a:t> </a:t>
            </a:r>
            <a:r>
              <a:rPr lang="en-US" sz="2000" dirty="0" err="1" smtClean="0"/>
              <a:t>dapat</a:t>
            </a:r>
            <a:r>
              <a:rPr lang="en-US" sz="2000" dirty="0" smtClean="0"/>
              <a:t> </a:t>
            </a:r>
            <a:r>
              <a:rPr lang="en-US" sz="2000" dirty="0" err="1" smtClean="0"/>
              <a:t>diperoleh</a:t>
            </a:r>
            <a:r>
              <a:rPr lang="en-US" sz="2000" dirty="0" smtClean="0"/>
              <a:t> </a:t>
            </a:r>
            <a:r>
              <a:rPr lang="en-US" sz="2000" dirty="0" err="1" smtClean="0"/>
              <a:t>dan</a:t>
            </a:r>
            <a:r>
              <a:rPr lang="en-US" sz="2000" dirty="0" smtClean="0"/>
              <a:t> </a:t>
            </a:r>
            <a:r>
              <a:rPr lang="en-US" sz="2000" dirty="0" err="1" smtClean="0"/>
              <a:t>surat</a:t>
            </a:r>
            <a:r>
              <a:rPr lang="en-US" sz="2000" dirty="0" smtClean="0"/>
              <a:t> </a:t>
            </a:r>
            <a:r>
              <a:rPr lang="en-US" sz="2000" dirty="0" err="1" smtClean="0"/>
              <a:t>berharga</a:t>
            </a:r>
            <a:r>
              <a:rPr lang="en-US" sz="2000" dirty="0" smtClean="0"/>
              <a:t> </a:t>
            </a:r>
            <a:r>
              <a:rPr lang="en-US" sz="2000" dirty="0" err="1" smtClean="0"/>
              <a:t>perusahaan</a:t>
            </a:r>
            <a:r>
              <a:rPr lang="en-US" sz="2000" dirty="0" smtClean="0"/>
              <a:t> </a:t>
            </a:r>
            <a:r>
              <a:rPr lang="en-US" sz="2000" dirty="0" err="1" smtClean="0"/>
              <a:t>dapat</a:t>
            </a:r>
            <a:r>
              <a:rPr lang="en-US" sz="2000" dirty="0" smtClean="0"/>
              <a:t> </a:t>
            </a:r>
            <a:r>
              <a:rPr lang="en-US" sz="2000" dirty="0" err="1" smtClean="0"/>
              <a:t>diperdagangkan</a:t>
            </a:r>
            <a:r>
              <a:rPr lang="en-US" sz="2000" dirty="0" smtClean="0"/>
              <a:t>.</a:t>
            </a:r>
          </a:p>
          <a:p>
            <a:pPr>
              <a:buNone/>
            </a:pPr>
            <a:r>
              <a:rPr lang="en-US" sz="2000" dirty="0" smtClean="0"/>
              <a:t> </a:t>
            </a:r>
          </a:p>
          <a:p>
            <a:pPr>
              <a:buNone/>
            </a:pP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04850"/>
            <a:ext cx="8229600" cy="666750"/>
          </a:xfrm>
        </p:spPr>
        <p:txBody>
          <a:bodyPr>
            <a:normAutofit fontScale="90000"/>
          </a:bodyPr>
          <a:lstStyle/>
          <a:p>
            <a:pPr eaLnBrk="1" hangingPunct="1"/>
            <a:r>
              <a:rPr lang="en-US" b="1" smtClean="0"/>
              <a:t>UNSUR-UNSUR NERACA</a:t>
            </a:r>
          </a:p>
        </p:txBody>
      </p:sp>
      <p:sp>
        <p:nvSpPr>
          <p:cNvPr id="8195" name="Rectangle 3"/>
          <p:cNvSpPr>
            <a:spLocks noGrp="1" noChangeArrowheads="1"/>
          </p:cNvSpPr>
          <p:nvPr>
            <p:ph sz="half" idx="1"/>
          </p:nvPr>
        </p:nvSpPr>
        <p:spPr>
          <a:xfrm>
            <a:off x="304800" y="1447800"/>
            <a:ext cx="4038600" cy="3124200"/>
          </a:xfrm>
          <a:ln w="38100" cmpd="dbl">
            <a:solidFill>
              <a:srgbClr val="FF6600"/>
            </a:solidFill>
          </a:ln>
        </p:spPr>
        <p:txBody>
          <a:bodyPr/>
          <a:lstStyle/>
          <a:p>
            <a:pPr marL="533400" indent="-533400" eaLnBrk="1" hangingPunct="1">
              <a:lnSpc>
                <a:spcPct val="90000"/>
              </a:lnSpc>
              <a:buFontTx/>
              <a:buNone/>
            </a:pPr>
            <a:r>
              <a:rPr lang="en-US" sz="2400" b="1" smtClean="0">
                <a:latin typeface="Baskerville Old Face" pitchFamily="18" charset="0"/>
              </a:rPr>
              <a:t>ASET</a:t>
            </a:r>
          </a:p>
          <a:p>
            <a:pPr marL="533400" indent="-533400" eaLnBrk="1" hangingPunct="1">
              <a:lnSpc>
                <a:spcPct val="90000"/>
              </a:lnSpc>
              <a:buFontTx/>
              <a:buNone/>
            </a:pPr>
            <a:endParaRPr lang="en-US" sz="2400" b="1" smtClean="0">
              <a:latin typeface="Baskerville Old Face" pitchFamily="18" charset="0"/>
            </a:endParaRPr>
          </a:p>
          <a:p>
            <a:pPr marL="533400" indent="-533400" eaLnBrk="1" hangingPunct="1">
              <a:lnSpc>
                <a:spcPct val="90000"/>
              </a:lnSpc>
            </a:pPr>
            <a:r>
              <a:rPr lang="sv-SE" sz="2000" smtClean="0">
                <a:latin typeface="Baskerville Old Face" pitchFamily="18" charset="0"/>
              </a:rPr>
              <a:t>Aset lancar (</a:t>
            </a:r>
            <a:r>
              <a:rPr lang="sv-SE" sz="2000" i="1" smtClean="0">
                <a:latin typeface="Baskerville Old Face" pitchFamily="18" charset="0"/>
              </a:rPr>
              <a:t>Current Asset</a:t>
            </a:r>
            <a:r>
              <a:rPr lang="sv-SE" sz="2000" smtClean="0">
                <a:latin typeface="Baskerville Old Face" pitchFamily="18" charset="0"/>
              </a:rPr>
              <a:t>)</a:t>
            </a:r>
            <a:endParaRPr lang="en-US" sz="2000" smtClean="0">
              <a:latin typeface="Baskerville Old Face" pitchFamily="18" charset="0"/>
            </a:endParaRPr>
          </a:p>
          <a:p>
            <a:pPr marL="533400" indent="-533400" eaLnBrk="1" hangingPunct="1">
              <a:lnSpc>
                <a:spcPct val="90000"/>
              </a:lnSpc>
            </a:pPr>
            <a:r>
              <a:rPr lang="en-US" sz="2000" smtClean="0">
                <a:latin typeface="Baskerville Old Face" pitchFamily="18" charset="0"/>
              </a:rPr>
              <a:t>Investasi jangka panjang (</a:t>
            </a:r>
            <a:r>
              <a:rPr lang="en-US" sz="2000" i="1" smtClean="0">
                <a:latin typeface="Baskerville Old Face" pitchFamily="18" charset="0"/>
              </a:rPr>
              <a:t>Long-term Investment</a:t>
            </a:r>
            <a:r>
              <a:rPr lang="en-US" sz="2000" smtClean="0">
                <a:latin typeface="Baskerville Old Face" pitchFamily="18" charset="0"/>
              </a:rPr>
              <a:t>)</a:t>
            </a:r>
            <a:endParaRPr lang="sv-SE" sz="2000" smtClean="0">
              <a:latin typeface="Baskerville Old Face" pitchFamily="18" charset="0"/>
            </a:endParaRPr>
          </a:p>
          <a:p>
            <a:pPr marL="533400" indent="-533400" eaLnBrk="1" hangingPunct="1">
              <a:lnSpc>
                <a:spcPct val="90000"/>
              </a:lnSpc>
            </a:pPr>
            <a:r>
              <a:rPr lang="sv-SE" sz="2000" smtClean="0">
                <a:latin typeface="Baskerville Old Face" pitchFamily="18" charset="0"/>
              </a:rPr>
              <a:t>Aset tak lancar (</a:t>
            </a:r>
            <a:r>
              <a:rPr lang="sv-SE" sz="2000" i="1" smtClean="0">
                <a:latin typeface="Baskerville Old Face" pitchFamily="18" charset="0"/>
              </a:rPr>
              <a:t>Fixed Asset</a:t>
            </a:r>
            <a:r>
              <a:rPr lang="sv-SE" sz="2000" smtClean="0">
                <a:latin typeface="Baskerville Old Face" pitchFamily="18" charset="0"/>
              </a:rPr>
              <a:t>)</a:t>
            </a:r>
          </a:p>
          <a:p>
            <a:pPr marL="533400" indent="-533400" eaLnBrk="1" hangingPunct="1">
              <a:lnSpc>
                <a:spcPct val="90000"/>
              </a:lnSpc>
            </a:pPr>
            <a:r>
              <a:rPr lang="sv-SE" sz="2000" smtClean="0">
                <a:latin typeface="Baskerville Old Face" pitchFamily="18" charset="0"/>
              </a:rPr>
              <a:t>Aset tak berwujud (</a:t>
            </a:r>
            <a:r>
              <a:rPr lang="sv-SE" sz="2000" i="1" smtClean="0">
                <a:latin typeface="Baskerville Old Face" pitchFamily="18" charset="0"/>
              </a:rPr>
              <a:t>Intangible Asset</a:t>
            </a:r>
            <a:r>
              <a:rPr lang="sv-SE" sz="2000" smtClean="0">
                <a:latin typeface="Baskerville Old Face" pitchFamily="18" charset="0"/>
              </a:rPr>
              <a:t>)</a:t>
            </a:r>
            <a:endParaRPr lang="en-US" sz="2000" smtClean="0">
              <a:latin typeface="Baskerville Old Face" pitchFamily="18" charset="0"/>
            </a:endParaRPr>
          </a:p>
          <a:p>
            <a:pPr marL="533400" indent="-533400" eaLnBrk="1" hangingPunct="1">
              <a:lnSpc>
                <a:spcPct val="90000"/>
              </a:lnSpc>
            </a:pPr>
            <a:r>
              <a:rPr lang="en-US" sz="2000" smtClean="0">
                <a:latin typeface="Baskerville Old Face" pitchFamily="18" charset="0"/>
              </a:rPr>
              <a:t>Aset lain-lain (</a:t>
            </a:r>
            <a:r>
              <a:rPr lang="en-US" sz="2000" i="1" smtClean="0">
                <a:latin typeface="Baskerville Old Face" pitchFamily="18" charset="0"/>
              </a:rPr>
              <a:t>Other Asset</a:t>
            </a:r>
            <a:r>
              <a:rPr lang="en-US" sz="2000" smtClean="0">
                <a:latin typeface="Baskerville Old Face" pitchFamily="18" charset="0"/>
              </a:rPr>
              <a:t>)</a:t>
            </a:r>
          </a:p>
          <a:p>
            <a:pPr marL="533400" indent="-533400" eaLnBrk="1" hangingPunct="1">
              <a:lnSpc>
                <a:spcPct val="90000"/>
              </a:lnSpc>
              <a:buFontTx/>
              <a:buNone/>
            </a:pPr>
            <a:endParaRPr lang="en-US" sz="2000" smtClean="0">
              <a:latin typeface="Baskerville Old Face" pitchFamily="18" charset="0"/>
            </a:endParaRPr>
          </a:p>
        </p:txBody>
      </p:sp>
      <p:sp>
        <p:nvSpPr>
          <p:cNvPr id="8196" name="Rectangle 4"/>
          <p:cNvSpPr>
            <a:spLocks noGrp="1" noChangeArrowheads="1"/>
          </p:cNvSpPr>
          <p:nvPr>
            <p:ph sz="half" idx="2"/>
          </p:nvPr>
        </p:nvSpPr>
        <p:spPr>
          <a:xfrm>
            <a:off x="4648200" y="1447800"/>
            <a:ext cx="4038600" cy="3124200"/>
          </a:xfrm>
          <a:ln w="57150" cmpd="thinThick">
            <a:solidFill>
              <a:srgbClr val="FF9900"/>
            </a:solidFill>
          </a:ln>
        </p:spPr>
        <p:txBody>
          <a:bodyPr/>
          <a:lstStyle/>
          <a:p>
            <a:pPr eaLnBrk="1" hangingPunct="1">
              <a:lnSpc>
                <a:spcPct val="90000"/>
              </a:lnSpc>
              <a:buFontTx/>
              <a:buNone/>
            </a:pPr>
            <a:r>
              <a:rPr lang="en-US" sz="2000" smtClean="0">
                <a:latin typeface="Arial Rounded MT Bold" pitchFamily="34" charset="0"/>
              </a:rPr>
              <a:t>KEWAJIBAN </a:t>
            </a:r>
          </a:p>
          <a:p>
            <a:pPr eaLnBrk="1" hangingPunct="1">
              <a:lnSpc>
                <a:spcPct val="90000"/>
              </a:lnSpc>
              <a:buFontTx/>
              <a:buNone/>
            </a:pPr>
            <a:endParaRPr lang="en-US" sz="2000" smtClean="0">
              <a:latin typeface="Arial Rounded MT Bold" pitchFamily="34" charset="0"/>
            </a:endParaRPr>
          </a:p>
          <a:p>
            <a:pPr eaLnBrk="1" hangingPunct="1">
              <a:lnSpc>
                <a:spcPct val="90000"/>
              </a:lnSpc>
              <a:buFontTx/>
              <a:buNone/>
            </a:pPr>
            <a:r>
              <a:rPr lang="en-US" sz="2000" smtClean="0">
                <a:latin typeface="Arial Rounded MT Bold" pitchFamily="34" charset="0"/>
              </a:rPr>
              <a:t>Kewajiban lancar</a:t>
            </a:r>
          </a:p>
          <a:p>
            <a:pPr eaLnBrk="1" hangingPunct="1">
              <a:lnSpc>
                <a:spcPct val="90000"/>
              </a:lnSpc>
              <a:buFontTx/>
              <a:buNone/>
            </a:pPr>
            <a:r>
              <a:rPr lang="sv-SE" sz="2000" smtClean="0"/>
              <a:t>(hutang dagang, gaji, pajak, dll),</a:t>
            </a:r>
          </a:p>
          <a:p>
            <a:pPr eaLnBrk="1" hangingPunct="1">
              <a:lnSpc>
                <a:spcPct val="90000"/>
              </a:lnSpc>
              <a:buFontTx/>
              <a:buNone/>
            </a:pPr>
            <a:r>
              <a:rPr lang="sv-SE" sz="2000" smtClean="0"/>
              <a:t> </a:t>
            </a:r>
          </a:p>
          <a:p>
            <a:pPr eaLnBrk="1" hangingPunct="1">
              <a:lnSpc>
                <a:spcPct val="90000"/>
              </a:lnSpc>
              <a:buFontTx/>
              <a:buNone/>
            </a:pPr>
            <a:r>
              <a:rPr lang="en-US" sz="2000" smtClean="0">
                <a:latin typeface="Arial Rounded MT Bold" pitchFamily="34" charset="0"/>
              </a:rPr>
              <a:t>Kewajiban jangka panjang</a:t>
            </a:r>
          </a:p>
          <a:p>
            <a:pPr eaLnBrk="1" hangingPunct="1">
              <a:lnSpc>
                <a:spcPct val="90000"/>
              </a:lnSpc>
              <a:buFontTx/>
              <a:buNone/>
            </a:pPr>
            <a:r>
              <a:rPr lang="en-US" sz="2000" smtClean="0"/>
              <a:t>obligasi pensiun, dll </a:t>
            </a:r>
          </a:p>
          <a:p>
            <a:pPr eaLnBrk="1" hangingPunct="1">
              <a:lnSpc>
                <a:spcPct val="90000"/>
              </a:lnSpc>
              <a:buFontTx/>
              <a:buNone/>
            </a:pPr>
            <a:endParaRPr lang="en-US" sz="2000" smtClean="0">
              <a:latin typeface="Arial Rounded MT Bold" pitchFamily="34" charset="0"/>
            </a:endParaRPr>
          </a:p>
          <a:p>
            <a:pPr eaLnBrk="1" hangingPunct="1">
              <a:lnSpc>
                <a:spcPct val="90000"/>
              </a:lnSpc>
              <a:buFontTx/>
              <a:buNone/>
            </a:pPr>
            <a:endParaRPr lang="en-US" sz="2000" smtClean="0">
              <a:latin typeface="Arial Rounded MT Bold" pitchFamily="34" charset="0"/>
            </a:endParaRPr>
          </a:p>
          <a:p>
            <a:pPr eaLnBrk="1" hangingPunct="1">
              <a:lnSpc>
                <a:spcPct val="90000"/>
              </a:lnSpc>
              <a:buFontTx/>
              <a:buNone/>
            </a:pPr>
            <a:endParaRPr lang="en-US" sz="2000" smtClean="0">
              <a:latin typeface="Arial Rounded MT Bold" pitchFamily="34" charset="0"/>
            </a:endParaRPr>
          </a:p>
        </p:txBody>
      </p:sp>
      <p:sp>
        <p:nvSpPr>
          <p:cNvPr id="8197" name="Text Box 5"/>
          <p:cNvSpPr txBox="1">
            <a:spLocks noChangeArrowheads="1"/>
          </p:cNvSpPr>
          <p:nvPr/>
        </p:nvSpPr>
        <p:spPr bwMode="auto">
          <a:xfrm>
            <a:off x="1219200" y="4876800"/>
            <a:ext cx="6781800" cy="1600200"/>
          </a:xfrm>
          <a:prstGeom prst="rect">
            <a:avLst/>
          </a:prstGeom>
          <a:noFill/>
          <a:ln w="38100" cmpd="dbl">
            <a:solidFill>
              <a:srgbClr val="FF9900"/>
            </a:solidFill>
            <a:miter lim="800000"/>
            <a:headEnd/>
            <a:tailEnd/>
          </a:ln>
        </p:spPr>
        <p:txBody>
          <a:bodyPr>
            <a:spAutoFit/>
          </a:bodyPr>
          <a:lstStyle/>
          <a:p>
            <a:pPr algn="ctr"/>
            <a:r>
              <a:rPr lang="en-US" sz="2000"/>
              <a:t>MODAL</a:t>
            </a:r>
          </a:p>
          <a:p>
            <a:pPr algn="ctr"/>
            <a:endParaRPr lang="en-US"/>
          </a:p>
          <a:p>
            <a:pPr algn="ctr"/>
            <a:r>
              <a:rPr lang="en-US" sz="2000"/>
              <a:t>modal biasanya menunjuk kepada kekayaan </a:t>
            </a:r>
            <a:r>
              <a:rPr lang="en-US" sz="2000" u="sng"/>
              <a:t>finansial</a:t>
            </a:r>
            <a:r>
              <a:rPr lang="en-US" sz="2000"/>
              <a:t> utama dalam penggunaan awal atau menjaga kelanjutan bisnis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t>LAPORAN LABA / RUGI</a:t>
            </a:r>
          </a:p>
        </p:txBody>
      </p:sp>
      <p:sp>
        <p:nvSpPr>
          <p:cNvPr id="9219" name="Rectangle 3"/>
          <p:cNvSpPr>
            <a:spLocks noGrp="1" noChangeArrowheads="1"/>
          </p:cNvSpPr>
          <p:nvPr>
            <p:ph idx="1"/>
          </p:nvPr>
        </p:nvSpPr>
        <p:spPr>
          <a:xfrm>
            <a:off x="3505200" y="2057400"/>
            <a:ext cx="5334000" cy="4114800"/>
          </a:xfrm>
          <a:solidFill>
            <a:schemeClr val="bg1"/>
          </a:solidFill>
          <a:ln w="57150" cmpd="thinThick">
            <a:solidFill>
              <a:schemeClr val="tx1"/>
            </a:solidFill>
          </a:ln>
        </p:spPr>
        <p:txBody>
          <a:bodyPr/>
          <a:lstStyle/>
          <a:p>
            <a:pPr eaLnBrk="1" hangingPunct="1">
              <a:lnSpc>
                <a:spcPct val="90000"/>
              </a:lnSpc>
              <a:buFontTx/>
              <a:buNone/>
            </a:pPr>
            <a:r>
              <a:rPr lang="en-US" sz="2800" dirty="0" smtClean="0"/>
              <a:t>   </a:t>
            </a:r>
            <a:r>
              <a:rPr lang="id-ID" sz="2800" dirty="0" smtClean="0"/>
              <a:t>  </a:t>
            </a:r>
            <a:r>
              <a:rPr lang="en-US" sz="2800" dirty="0" err="1" smtClean="0"/>
              <a:t>bagian</a:t>
            </a:r>
            <a:r>
              <a:rPr lang="en-US" sz="2800" dirty="0" smtClean="0"/>
              <a:t> </a:t>
            </a:r>
            <a:r>
              <a:rPr lang="en-US" sz="2800" dirty="0" err="1" smtClean="0"/>
              <a:t>dari</a:t>
            </a:r>
            <a:r>
              <a:rPr lang="id-ID" sz="2800" dirty="0" smtClean="0"/>
              <a:t> laporan keuangan</a:t>
            </a:r>
            <a:r>
              <a:rPr lang="en-US" sz="2800" dirty="0" smtClean="0"/>
              <a:t> </a:t>
            </a:r>
            <a:r>
              <a:rPr lang="en-US" sz="2800" dirty="0" err="1" smtClean="0"/>
              <a:t>suatu</a:t>
            </a:r>
            <a:r>
              <a:rPr lang="en-US" sz="2800" dirty="0" smtClean="0"/>
              <a:t> </a:t>
            </a:r>
            <a:r>
              <a:rPr lang="en-US" sz="2800" dirty="0" err="1" smtClean="0"/>
              <a:t>perusahaan</a:t>
            </a:r>
            <a:r>
              <a:rPr lang="en-US" sz="2800" dirty="0" smtClean="0"/>
              <a:t> yang </a:t>
            </a:r>
            <a:r>
              <a:rPr lang="en-US" sz="2800" dirty="0" err="1" smtClean="0"/>
              <a:t>dihasilkan</a:t>
            </a:r>
            <a:r>
              <a:rPr lang="en-US" sz="2800" dirty="0" smtClean="0"/>
              <a:t> </a:t>
            </a:r>
            <a:r>
              <a:rPr lang="en-US" sz="2800" dirty="0" err="1" smtClean="0"/>
              <a:t>pada</a:t>
            </a:r>
            <a:r>
              <a:rPr lang="en-US" sz="2800" dirty="0" smtClean="0"/>
              <a:t> </a:t>
            </a:r>
            <a:r>
              <a:rPr lang="en-US" sz="2800" dirty="0" err="1" smtClean="0"/>
              <a:t>suatu</a:t>
            </a:r>
            <a:r>
              <a:rPr lang="id-ID" sz="2800" dirty="0" smtClean="0"/>
              <a:t> periodeakuntansi</a:t>
            </a:r>
            <a:r>
              <a:rPr lang="en-US" sz="2800" dirty="0" smtClean="0"/>
              <a:t> yang </a:t>
            </a:r>
            <a:r>
              <a:rPr lang="en-US" sz="2800" dirty="0" err="1" smtClean="0"/>
              <a:t>menjabarkan</a:t>
            </a:r>
            <a:r>
              <a:rPr lang="en-US" sz="2800" dirty="0" smtClean="0"/>
              <a:t> </a:t>
            </a:r>
            <a:r>
              <a:rPr lang="en-US" sz="2800" dirty="0" err="1" smtClean="0"/>
              <a:t>unsur-unsur</a:t>
            </a:r>
            <a:r>
              <a:rPr lang="id-ID" sz="2800" dirty="0" smtClean="0"/>
              <a:t> pendapatan</a:t>
            </a:r>
            <a:r>
              <a:rPr lang="en-US" sz="2800" dirty="0" smtClean="0"/>
              <a:t> </a:t>
            </a:r>
            <a:r>
              <a:rPr lang="en-US" sz="2800" dirty="0" err="1" smtClean="0"/>
              <a:t>dan</a:t>
            </a:r>
            <a:r>
              <a:rPr lang="id-ID" sz="2800" dirty="0" smtClean="0"/>
              <a:t> beban </a:t>
            </a:r>
            <a:r>
              <a:rPr lang="en-US" sz="2800" dirty="0" err="1" smtClean="0"/>
              <a:t>perusahaan</a:t>
            </a:r>
            <a:r>
              <a:rPr lang="en-US" sz="2800" dirty="0" smtClean="0"/>
              <a:t> </a:t>
            </a:r>
            <a:r>
              <a:rPr lang="en-US" sz="2800" dirty="0" err="1" smtClean="0"/>
              <a:t>sehingga</a:t>
            </a:r>
            <a:r>
              <a:rPr lang="en-US" sz="2800" dirty="0" smtClean="0"/>
              <a:t> </a:t>
            </a:r>
            <a:r>
              <a:rPr lang="en-US" sz="2800" dirty="0" err="1" smtClean="0"/>
              <a:t>menghasilkan</a:t>
            </a:r>
            <a:r>
              <a:rPr lang="en-US" sz="2800" dirty="0" smtClean="0"/>
              <a:t> </a:t>
            </a:r>
            <a:r>
              <a:rPr lang="en-US" sz="2800" dirty="0" err="1" smtClean="0"/>
              <a:t>suatu</a:t>
            </a:r>
            <a:r>
              <a:rPr lang="en-US" sz="2800" dirty="0" smtClean="0"/>
              <a:t> </a:t>
            </a:r>
            <a:r>
              <a:rPr lang="en-US" sz="2800" dirty="0" err="1" smtClean="0"/>
              <a:t>laba</a:t>
            </a:r>
            <a:r>
              <a:rPr lang="en-US" sz="2800" dirty="0" smtClean="0"/>
              <a:t> (</a:t>
            </a:r>
            <a:r>
              <a:rPr lang="en-US" sz="2800" dirty="0" err="1" smtClean="0"/>
              <a:t>atau</a:t>
            </a:r>
            <a:r>
              <a:rPr lang="en-US" sz="2800" dirty="0" smtClean="0"/>
              <a:t> </a:t>
            </a:r>
            <a:r>
              <a:rPr lang="en-US" sz="2800" dirty="0" err="1" smtClean="0"/>
              <a:t>rugi</a:t>
            </a:r>
            <a:r>
              <a:rPr lang="en-US" sz="2800" dirty="0" smtClean="0"/>
              <a:t>) </a:t>
            </a:r>
            <a:r>
              <a:rPr lang="en-US" sz="2800" dirty="0" err="1" smtClean="0"/>
              <a:t>bersih</a:t>
            </a:r>
            <a:r>
              <a:rPr lang="en-US" sz="2800" dirty="0" smtClean="0"/>
              <a:t> </a:t>
            </a:r>
          </a:p>
        </p:txBody>
      </p:sp>
      <p:sp>
        <p:nvSpPr>
          <p:cNvPr id="9220" name="AutoShape 4"/>
          <p:cNvSpPr>
            <a:spLocks noChangeArrowheads="1"/>
          </p:cNvSpPr>
          <p:nvPr/>
        </p:nvSpPr>
        <p:spPr bwMode="auto">
          <a:xfrm>
            <a:off x="1143000" y="2209800"/>
            <a:ext cx="1190625" cy="1905000"/>
          </a:xfrm>
          <a:prstGeom prst="curvedRightArrow">
            <a:avLst>
              <a:gd name="adj1" fmla="val 32000"/>
              <a:gd name="adj2" fmla="val 64000"/>
              <a:gd name="adj3" fmla="val 33333"/>
            </a:avLst>
          </a:prstGeom>
          <a:solidFill>
            <a:schemeClr val="tx1"/>
          </a:solidFill>
          <a:ln w="9525">
            <a:solidFill>
              <a:schemeClr val="tx1"/>
            </a:solidFill>
            <a:miter lim="800000"/>
            <a:headEnd/>
            <a:tailEnd/>
          </a:ln>
        </p:spPr>
        <p:txBody>
          <a:bodyPr wrap="none" anchor="ctr"/>
          <a:lstStyle/>
          <a:p>
            <a:endParaRPr lang="id-ID"/>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Unsur-Unsur laba / Rugi</a:t>
            </a:r>
          </a:p>
        </p:txBody>
      </p:sp>
      <p:sp>
        <p:nvSpPr>
          <p:cNvPr id="251907" name="Rectangle 3"/>
          <p:cNvSpPr>
            <a:spLocks noGrp="1" noChangeArrowheads="1"/>
          </p:cNvSpPr>
          <p:nvPr>
            <p:ph idx="1"/>
          </p:nvPr>
        </p:nvSpPr>
        <p:spPr/>
        <p:txBody>
          <a:bodyPr>
            <a:normAutofit fontScale="92500" lnSpcReduction="10000"/>
          </a:bodyPr>
          <a:lstStyle/>
          <a:p>
            <a:pPr eaLnBrk="1" hangingPunct="1">
              <a:lnSpc>
                <a:spcPct val="90000"/>
              </a:lnSpc>
              <a:buFontTx/>
              <a:buNone/>
              <a:defRPr/>
            </a:pPr>
            <a:r>
              <a:rPr lang="en-US" sz="2400" b="1" dirty="0" err="1"/>
              <a:t>Unsur-unsur</a:t>
            </a:r>
            <a:r>
              <a:rPr lang="en-US" sz="2400" b="1" dirty="0"/>
              <a:t> </a:t>
            </a:r>
            <a:r>
              <a:rPr lang="en-US" sz="2400" b="1" dirty="0" err="1"/>
              <a:t>laporan</a:t>
            </a:r>
            <a:r>
              <a:rPr lang="en-US" sz="2400" b="1" dirty="0"/>
              <a:t> </a:t>
            </a:r>
            <a:r>
              <a:rPr lang="en-US" sz="2400" b="1" dirty="0" err="1"/>
              <a:t>biasanya</a:t>
            </a:r>
            <a:r>
              <a:rPr lang="en-US" sz="2400" b="1" dirty="0"/>
              <a:t> </a:t>
            </a:r>
            <a:r>
              <a:rPr lang="en-US" sz="2400" b="1" dirty="0" err="1"/>
              <a:t>terdiri</a:t>
            </a:r>
            <a:r>
              <a:rPr lang="en-US" sz="2400" b="1" dirty="0"/>
              <a:t> </a:t>
            </a:r>
            <a:r>
              <a:rPr lang="en-US" sz="2400" b="1" dirty="0" err="1"/>
              <a:t>dari</a:t>
            </a:r>
            <a:r>
              <a:rPr lang="en-US" sz="2400" b="1" dirty="0"/>
              <a:t> :</a:t>
            </a:r>
          </a:p>
          <a:p>
            <a:pPr eaLnBrk="1" hangingPunct="1">
              <a:lnSpc>
                <a:spcPct val="90000"/>
              </a:lnSpc>
              <a:buFontTx/>
              <a:buNone/>
              <a:defRPr/>
            </a:pPr>
            <a:endParaRPr lang="en-US" sz="2400" dirty="0"/>
          </a:p>
          <a:p>
            <a:pPr eaLnBrk="1" hangingPunct="1">
              <a:lnSpc>
                <a:spcPct val="90000"/>
              </a:lnSpc>
              <a:defRPr/>
            </a:pPr>
            <a:r>
              <a:rPr lang="en-US" sz="2400" b="1" dirty="0" err="1"/>
              <a:t>Pendapatan</a:t>
            </a:r>
            <a:r>
              <a:rPr lang="en-US" sz="2400" b="1" dirty="0"/>
              <a:t> </a:t>
            </a:r>
            <a:r>
              <a:rPr lang="en-US" sz="2400" b="1" dirty="0" err="1"/>
              <a:t>dari</a:t>
            </a:r>
            <a:r>
              <a:rPr lang="en-US" sz="2400" b="1" dirty="0"/>
              <a:t> </a:t>
            </a:r>
            <a:r>
              <a:rPr lang="en-US" sz="2400" b="1" dirty="0" err="1"/>
              <a:t>penjualan</a:t>
            </a:r>
            <a:r>
              <a:rPr lang="en-US" sz="2400" dirty="0"/>
              <a:t> </a:t>
            </a:r>
          </a:p>
          <a:p>
            <a:pPr lvl="1" eaLnBrk="1" hangingPunct="1">
              <a:lnSpc>
                <a:spcPct val="90000"/>
              </a:lnSpc>
              <a:defRPr/>
            </a:pPr>
            <a:r>
              <a:rPr lang="en-US" dirty="0" err="1"/>
              <a:t>Dikurangi</a:t>
            </a:r>
            <a:r>
              <a:rPr lang="en-US" dirty="0"/>
              <a:t> </a:t>
            </a:r>
            <a:r>
              <a:rPr lang="en-US" dirty="0" err="1"/>
              <a:t>Biaya</a:t>
            </a:r>
            <a:r>
              <a:rPr lang="en-US" dirty="0"/>
              <a:t> </a:t>
            </a:r>
            <a:r>
              <a:rPr lang="en-US" dirty="0" err="1"/>
              <a:t>penjualan</a:t>
            </a:r>
            <a:r>
              <a:rPr lang="en-US" dirty="0"/>
              <a:t> </a:t>
            </a:r>
          </a:p>
          <a:p>
            <a:pPr eaLnBrk="1" hangingPunct="1">
              <a:lnSpc>
                <a:spcPct val="90000"/>
              </a:lnSpc>
              <a:defRPr/>
            </a:pPr>
            <a:r>
              <a:rPr lang="en-US" sz="2400" b="1" dirty="0" err="1"/>
              <a:t>Laba</a:t>
            </a:r>
            <a:r>
              <a:rPr lang="en-US" sz="2400" b="1" dirty="0"/>
              <a:t>/</a:t>
            </a:r>
            <a:r>
              <a:rPr lang="en-US" sz="2400" b="1" dirty="0" err="1"/>
              <a:t>rugi</a:t>
            </a:r>
            <a:r>
              <a:rPr lang="en-US" sz="2400" b="1" dirty="0"/>
              <a:t> </a:t>
            </a:r>
            <a:r>
              <a:rPr lang="en-US" sz="2400" b="1" dirty="0" err="1"/>
              <a:t>kotor</a:t>
            </a:r>
            <a:r>
              <a:rPr lang="en-US" sz="2400" dirty="0"/>
              <a:t> </a:t>
            </a:r>
          </a:p>
          <a:p>
            <a:pPr lvl="1" eaLnBrk="1" hangingPunct="1">
              <a:lnSpc>
                <a:spcPct val="90000"/>
              </a:lnSpc>
              <a:defRPr/>
            </a:pPr>
            <a:r>
              <a:rPr lang="en-US" dirty="0" err="1"/>
              <a:t>Dikurangi</a:t>
            </a:r>
            <a:r>
              <a:rPr lang="en-US" dirty="0"/>
              <a:t> </a:t>
            </a:r>
            <a:r>
              <a:rPr lang="en-US" dirty="0" err="1"/>
              <a:t>Biaya</a:t>
            </a:r>
            <a:r>
              <a:rPr lang="en-US" dirty="0"/>
              <a:t> </a:t>
            </a:r>
            <a:r>
              <a:rPr lang="en-US" dirty="0" err="1"/>
              <a:t>operasi</a:t>
            </a:r>
            <a:r>
              <a:rPr lang="en-US" dirty="0"/>
              <a:t> </a:t>
            </a:r>
          </a:p>
          <a:p>
            <a:pPr eaLnBrk="1" hangingPunct="1">
              <a:lnSpc>
                <a:spcPct val="90000"/>
              </a:lnSpc>
              <a:defRPr/>
            </a:pPr>
            <a:r>
              <a:rPr lang="en-US" sz="2400" b="1" dirty="0" err="1"/>
              <a:t>Laba</a:t>
            </a:r>
            <a:r>
              <a:rPr lang="en-US" sz="2400" b="1" dirty="0"/>
              <a:t>/</a:t>
            </a:r>
            <a:r>
              <a:rPr lang="en-US" sz="2400" b="1" dirty="0" err="1"/>
              <a:t>rugi</a:t>
            </a:r>
            <a:r>
              <a:rPr lang="en-US" sz="2400" b="1" dirty="0"/>
              <a:t> </a:t>
            </a:r>
            <a:r>
              <a:rPr lang="en-US" sz="2400" b="1" dirty="0" err="1"/>
              <a:t>operasi</a:t>
            </a:r>
            <a:r>
              <a:rPr lang="en-US" sz="2400" dirty="0"/>
              <a:t> </a:t>
            </a:r>
          </a:p>
          <a:p>
            <a:pPr lvl="1" eaLnBrk="1" hangingPunct="1">
              <a:lnSpc>
                <a:spcPct val="90000"/>
              </a:lnSpc>
              <a:defRPr/>
            </a:pPr>
            <a:r>
              <a:rPr lang="en-US" dirty="0" err="1"/>
              <a:t>Ditambah</a:t>
            </a:r>
            <a:r>
              <a:rPr lang="en-US" dirty="0"/>
              <a:t> </a:t>
            </a:r>
            <a:r>
              <a:rPr lang="en-US" dirty="0" err="1"/>
              <a:t>atau</a:t>
            </a:r>
            <a:r>
              <a:rPr lang="en-US" dirty="0"/>
              <a:t> </a:t>
            </a:r>
            <a:r>
              <a:rPr lang="en-US" dirty="0" err="1"/>
              <a:t>dikurangi</a:t>
            </a:r>
            <a:r>
              <a:rPr lang="en-US" dirty="0"/>
              <a:t> </a:t>
            </a:r>
            <a:r>
              <a:rPr lang="en-US" dirty="0" err="1"/>
              <a:t>Pendapatan</a:t>
            </a:r>
            <a:r>
              <a:rPr lang="en-US" dirty="0"/>
              <a:t>/</a:t>
            </a:r>
            <a:r>
              <a:rPr lang="en-US" dirty="0" err="1"/>
              <a:t>pengeluaran</a:t>
            </a:r>
            <a:r>
              <a:rPr lang="en-US" dirty="0"/>
              <a:t> lain </a:t>
            </a:r>
          </a:p>
          <a:p>
            <a:pPr eaLnBrk="1" hangingPunct="1">
              <a:lnSpc>
                <a:spcPct val="90000"/>
              </a:lnSpc>
              <a:defRPr/>
            </a:pPr>
            <a:r>
              <a:rPr lang="en-US" sz="2400" b="1" dirty="0" err="1"/>
              <a:t>Laba</a:t>
            </a:r>
            <a:r>
              <a:rPr lang="en-US" sz="2400" b="1" dirty="0"/>
              <a:t>/</a:t>
            </a:r>
            <a:r>
              <a:rPr lang="en-US" sz="2400" b="1" dirty="0" err="1"/>
              <a:t>rugi</a:t>
            </a:r>
            <a:r>
              <a:rPr lang="en-US" sz="2400" b="1" dirty="0"/>
              <a:t> </a:t>
            </a:r>
            <a:r>
              <a:rPr lang="en-US" sz="2400" b="1" dirty="0" err="1"/>
              <a:t>sebelum</a:t>
            </a:r>
            <a:r>
              <a:rPr lang="en-US" sz="2400" b="1" dirty="0"/>
              <a:t> </a:t>
            </a:r>
            <a:r>
              <a:rPr lang="en-US" sz="2400" b="1" dirty="0" err="1"/>
              <a:t>pajak</a:t>
            </a:r>
            <a:r>
              <a:rPr lang="en-US" sz="2400" dirty="0"/>
              <a:t> </a:t>
            </a:r>
          </a:p>
          <a:p>
            <a:pPr lvl="1" eaLnBrk="1" hangingPunct="1">
              <a:lnSpc>
                <a:spcPct val="90000"/>
              </a:lnSpc>
              <a:defRPr/>
            </a:pPr>
            <a:r>
              <a:rPr lang="en-US" dirty="0" err="1"/>
              <a:t>Dikurangi</a:t>
            </a:r>
            <a:r>
              <a:rPr lang="en-US" dirty="0"/>
              <a:t> </a:t>
            </a:r>
            <a:r>
              <a:rPr lang="en-US" dirty="0" err="1"/>
              <a:t>Biaya</a:t>
            </a:r>
            <a:r>
              <a:rPr lang="en-US" dirty="0"/>
              <a:t> </a:t>
            </a:r>
            <a:r>
              <a:rPr lang="en-US" dirty="0" err="1"/>
              <a:t>pajak</a:t>
            </a:r>
            <a:r>
              <a:rPr lang="en-US" dirty="0"/>
              <a:t> </a:t>
            </a:r>
          </a:p>
          <a:p>
            <a:pPr eaLnBrk="1" hangingPunct="1">
              <a:lnSpc>
                <a:spcPct val="90000"/>
              </a:lnSpc>
              <a:defRPr/>
            </a:pPr>
            <a:r>
              <a:rPr lang="en-US" sz="2400" b="1" dirty="0" err="1"/>
              <a:t>Laba</a:t>
            </a:r>
            <a:r>
              <a:rPr lang="en-US" sz="2400" b="1" dirty="0"/>
              <a:t>/</a:t>
            </a:r>
            <a:r>
              <a:rPr lang="en-US" sz="2400" b="1" dirty="0" err="1"/>
              <a:t>rugi</a:t>
            </a:r>
            <a:r>
              <a:rPr lang="en-US" sz="2400" b="1" dirty="0"/>
              <a:t> </a:t>
            </a:r>
            <a:r>
              <a:rPr lang="en-US" sz="2400" b="1" dirty="0" err="1"/>
              <a:t>bersih</a:t>
            </a:r>
            <a:r>
              <a:rPr lang="en-US" sz="2400" dirty="0"/>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850"/>
            <a:ext cx="8229600" cy="895350"/>
          </a:xfrm>
        </p:spPr>
        <p:txBody>
          <a:bodyPr/>
          <a:lstStyle/>
          <a:p>
            <a:pPr eaLnBrk="1" hangingPunct="1"/>
            <a:r>
              <a:rPr lang="en-US" b="1" smtClean="0"/>
              <a:t>CASHFLOW</a:t>
            </a:r>
          </a:p>
        </p:txBody>
      </p:sp>
      <p:sp>
        <p:nvSpPr>
          <p:cNvPr id="11267" name="Rectangle 3"/>
          <p:cNvSpPr>
            <a:spLocks noGrp="1" noChangeArrowheads="1"/>
          </p:cNvSpPr>
          <p:nvPr>
            <p:ph idx="1"/>
          </p:nvPr>
        </p:nvSpPr>
        <p:spPr>
          <a:xfrm>
            <a:off x="3352800" y="1676400"/>
            <a:ext cx="5181600" cy="4087813"/>
          </a:xfrm>
          <a:solidFill>
            <a:schemeClr val="bg1"/>
          </a:solidFill>
          <a:ln w="57150" cmpd="thinThick">
            <a:solidFill>
              <a:srgbClr val="800000"/>
            </a:solidFill>
          </a:ln>
        </p:spPr>
        <p:txBody>
          <a:bodyPr/>
          <a:lstStyle/>
          <a:p>
            <a:pPr eaLnBrk="1" hangingPunct="1">
              <a:lnSpc>
                <a:spcPct val="80000"/>
              </a:lnSpc>
            </a:pPr>
            <a:endParaRPr lang="id-ID" sz="2400" smtClean="0">
              <a:latin typeface="Arial Rounded MT Bold" pitchFamily="34" charset="0"/>
            </a:endParaRPr>
          </a:p>
          <a:p>
            <a:pPr eaLnBrk="1" hangingPunct="1">
              <a:lnSpc>
                <a:spcPct val="80000"/>
              </a:lnSpc>
            </a:pPr>
            <a:r>
              <a:rPr lang="sv-SE" sz="2400" smtClean="0">
                <a:latin typeface="Arial Rounded MT Bold" pitchFamily="34" charset="0"/>
              </a:rPr>
              <a:t>Cash flow (</a:t>
            </a:r>
            <a:r>
              <a:rPr lang="sv-SE" sz="2400" i="1" smtClean="0">
                <a:latin typeface="Arial Rounded MT Bold" pitchFamily="34" charset="0"/>
              </a:rPr>
              <a:t>aliran kas</a:t>
            </a:r>
            <a:r>
              <a:rPr lang="sv-SE" sz="2400" smtClean="0">
                <a:latin typeface="Arial Rounded MT Bold" pitchFamily="34" charset="0"/>
              </a:rPr>
              <a:t>) merupakan “sejumlah uang kas yang keluar dan yang masuk sebagai akibat dari aktivitas perusahaan dengan kata lain adalah aliran kas yang terdiri dari aliran masuk dalam perusahaan dan aliran kas keluar perusahaan serta berapa saldonya setiap periode. </a:t>
            </a:r>
            <a:endParaRPr lang="en-US" sz="2400" smtClean="0">
              <a:latin typeface="Arial Rounded MT Bold" pitchFamily="34" charset="0"/>
            </a:endParaRPr>
          </a:p>
        </p:txBody>
      </p:sp>
      <p:sp>
        <p:nvSpPr>
          <p:cNvPr id="11268" name="AutoShape 4"/>
          <p:cNvSpPr>
            <a:spLocks noChangeArrowheads="1"/>
          </p:cNvSpPr>
          <p:nvPr/>
        </p:nvSpPr>
        <p:spPr bwMode="auto">
          <a:xfrm>
            <a:off x="762000" y="1905000"/>
            <a:ext cx="1343025" cy="2438400"/>
          </a:xfrm>
          <a:prstGeom prst="curvedRightArrow">
            <a:avLst>
              <a:gd name="adj1" fmla="val 36312"/>
              <a:gd name="adj2" fmla="val 72624"/>
              <a:gd name="adj3" fmla="val 33333"/>
            </a:avLst>
          </a:prstGeom>
          <a:solidFill>
            <a:schemeClr val="tx1"/>
          </a:solidFill>
          <a:ln w="9525">
            <a:solidFill>
              <a:schemeClr val="tx1"/>
            </a:solidFill>
            <a:miter lim="800000"/>
            <a:headEnd/>
            <a:tailEnd/>
          </a:ln>
        </p:spPr>
        <p:txBody>
          <a:bodyPr wrap="none" anchor="ctr"/>
          <a:lstStyle/>
          <a:p>
            <a:endParaRPr lang="id-ID"/>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685800"/>
            <a:ext cx="8229600" cy="5638800"/>
          </a:xfrm>
        </p:spPr>
        <p:txBody>
          <a:bodyPr>
            <a:normAutofit fontScale="85000" lnSpcReduction="20000"/>
          </a:bodyPr>
          <a:lstStyle/>
          <a:p>
            <a:pPr eaLnBrk="1" hangingPunct="1"/>
            <a:r>
              <a:rPr lang="en-US" smtClean="0"/>
              <a:t>Analisis laporan keuangan yang banyak digunakan adalah analisis tentang rasio keuangan. Berdasarkan sumber analisis, rasio keuangan dapat dibedakan menjadi :</a:t>
            </a:r>
          </a:p>
          <a:p>
            <a:pPr eaLnBrk="1" hangingPunct="1">
              <a:buFont typeface="Wingdings 2" pitchFamily="18" charset="2"/>
              <a:buNone/>
            </a:pPr>
            <a:r>
              <a:rPr lang="en-US" smtClean="0"/>
              <a:t>    a. Perbandingan  Internal  (</a:t>
            </a:r>
            <a:r>
              <a:rPr lang="en-US" i="1" smtClean="0"/>
              <a:t>Time  Series  Analysis</a:t>
            </a:r>
            <a:r>
              <a:rPr lang="en-US" smtClean="0"/>
              <a:t>)   </a:t>
            </a:r>
          </a:p>
          <a:p>
            <a:pPr eaLnBrk="1" hangingPunct="1">
              <a:buFont typeface="Wingdings 2" pitchFamily="18" charset="2"/>
              <a:buNone/>
            </a:pPr>
            <a:r>
              <a:rPr lang="en-US" smtClean="0"/>
              <a:t>        yaitu  membandingkan  rasio-rasio finansial </a:t>
            </a:r>
          </a:p>
          <a:p>
            <a:pPr eaLnBrk="1" hangingPunct="1">
              <a:buFont typeface="Wingdings 2" pitchFamily="18" charset="2"/>
              <a:buNone/>
            </a:pPr>
            <a:r>
              <a:rPr lang="en-US" smtClean="0"/>
              <a:t>        perusahaan  dari satu periode ke periode lainnya.</a:t>
            </a:r>
          </a:p>
          <a:p>
            <a:pPr eaLnBrk="1" hangingPunct="1">
              <a:buFont typeface="Wingdings 2" pitchFamily="18" charset="2"/>
              <a:buNone/>
            </a:pPr>
            <a:r>
              <a:rPr lang="en-US" smtClean="0"/>
              <a:t>    b. Perbandingan Eksternal (</a:t>
            </a:r>
            <a:r>
              <a:rPr lang="en-US" i="1" smtClean="0"/>
              <a:t>Cross Sectional Approach</a:t>
            </a:r>
            <a:r>
              <a:rPr lang="en-US" smtClean="0"/>
              <a:t>)</a:t>
            </a:r>
          </a:p>
          <a:p>
            <a:pPr eaLnBrk="1" hangingPunct="1">
              <a:buFont typeface="Wingdings 2" pitchFamily="18" charset="2"/>
              <a:buNone/>
            </a:pPr>
            <a:r>
              <a:rPr lang="en-US" smtClean="0"/>
              <a:t>        yaitu membandingkan rasio- rasio  antara </a:t>
            </a:r>
          </a:p>
          <a:p>
            <a:pPr eaLnBrk="1" hangingPunct="1">
              <a:buFont typeface="Wingdings 2" pitchFamily="18" charset="2"/>
              <a:buNone/>
            </a:pPr>
            <a:r>
              <a:rPr lang="en-US" smtClean="0"/>
              <a:t>        perusahaan satu dengan  perusahaan yang lainnya</a:t>
            </a:r>
          </a:p>
          <a:p>
            <a:pPr eaLnBrk="1" hangingPunct="1">
              <a:buFont typeface="Wingdings 2" pitchFamily="18" charset="2"/>
              <a:buNone/>
            </a:pPr>
            <a:r>
              <a:rPr lang="en-US" smtClean="0"/>
              <a:t>        yang  sejenis pada saat yang bersamaan atau</a:t>
            </a:r>
          </a:p>
          <a:p>
            <a:pPr eaLnBrk="1" hangingPunct="1">
              <a:buFont typeface="Wingdings 2" pitchFamily="18" charset="2"/>
              <a:buNone/>
            </a:pPr>
            <a:r>
              <a:rPr lang="en-US" smtClean="0"/>
              <a:t>        membandingkannya dengan rasio rata-rata industri </a:t>
            </a:r>
          </a:p>
          <a:p>
            <a:pPr eaLnBrk="1" hangingPunct="1">
              <a:buFont typeface="Wingdings 2" pitchFamily="18" charset="2"/>
              <a:buNone/>
            </a:pPr>
            <a:r>
              <a:rPr lang="en-US" smtClean="0"/>
              <a:t>        pada saat yang sama.</a:t>
            </a:r>
          </a:p>
          <a:p>
            <a:pPr eaLnBrk="1" hangingPunct="1"/>
            <a:endParaRPr 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1462088" y="304800"/>
            <a:ext cx="5233987" cy="604838"/>
          </a:xfrm>
          <a:prstGeom prst="rect">
            <a:avLst/>
          </a:prstGeom>
          <a:noFill/>
          <a:ln w="9525">
            <a:noFill/>
            <a:miter lim="800000"/>
            <a:headEnd/>
            <a:tailEnd/>
          </a:ln>
        </p:spPr>
        <p:txBody>
          <a:bodyPr wrap="none" lIns="0">
            <a:spAutoFit/>
          </a:bodyPr>
          <a:lstStyle/>
          <a:p>
            <a:pPr algn="just">
              <a:lnSpc>
                <a:spcPts val="4000"/>
              </a:lnSpc>
            </a:pPr>
            <a:r>
              <a:rPr lang="en-US" sz="4000">
                <a:latin typeface="Times New Roman" pitchFamily="18" charset="0"/>
              </a:rPr>
              <a:t>Analisa Ratio Keuangan </a:t>
            </a:r>
          </a:p>
        </p:txBody>
      </p:sp>
      <p:sp>
        <p:nvSpPr>
          <p:cNvPr id="13315" name="TextBox 3"/>
          <p:cNvSpPr txBox="1">
            <a:spLocks noChangeArrowheads="1"/>
          </p:cNvSpPr>
          <p:nvPr/>
        </p:nvSpPr>
        <p:spPr bwMode="auto">
          <a:xfrm>
            <a:off x="533400" y="1317625"/>
            <a:ext cx="8239125" cy="1554163"/>
          </a:xfrm>
          <a:prstGeom prst="rect">
            <a:avLst/>
          </a:prstGeom>
          <a:noFill/>
          <a:ln w="9525">
            <a:noFill/>
            <a:miter lim="800000"/>
            <a:headEnd/>
            <a:tailEnd/>
          </a:ln>
        </p:spPr>
        <p:txBody>
          <a:bodyPr lIns="0">
            <a:spAutoFit/>
          </a:bodyPr>
          <a:lstStyle/>
          <a:p>
            <a:pPr marL="342900" indent="-342900">
              <a:lnSpc>
                <a:spcPts val="3750"/>
              </a:lnSpc>
            </a:pPr>
            <a:r>
              <a:rPr lang="en-US" sz="3200">
                <a:solidFill>
                  <a:srgbClr val="000000"/>
                </a:solidFill>
                <a:latin typeface="Times New Roman" pitchFamily="18" charset="0"/>
              </a:rPr>
              <a:t>   </a:t>
            </a:r>
            <a:r>
              <a:rPr lang="en-US" sz="2400">
                <a:solidFill>
                  <a:srgbClr val="000000"/>
                </a:solidFill>
                <a:latin typeface="Times New Roman" pitchFamily="18" charset="0"/>
              </a:rPr>
              <a:t>“Rasio “ merupakan alat yang dinyatakan dalam </a:t>
            </a:r>
            <a:r>
              <a:rPr lang="en-US" sz="2400" u="sng">
                <a:solidFill>
                  <a:srgbClr val="000000"/>
                </a:solidFill>
                <a:latin typeface="Times New Roman" pitchFamily="18" charset="0"/>
              </a:rPr>
              <a:t>arithmetical term</a:t>
            </a:r>
            <a:r>
              <a:rPr lang="en-US" sz="2400">
                <a:solidFill>
                  <a:srgbClr val="000000"/>
                </a:solidFill>
                <a:latin typeface="Times New Roman" pitchFamily="18" charset="0"/>
              </a:rPr>
              <a:t> yang dapat digunakan untuk menjelaskan hubungan antara dua macam data finansial </a:t>
            </a:r>
          </a:p>
        </p:txBody>
      </p:sp>
      <p:sp>
        <p:nvSpPr>
          <p:cNvPr id="13316" name="TextBox 4"/>
          <p:cNvSpPr txBox="1">
            <a:spLocks noChangeArrowheads="1"/>
          </p:cNvSpPr>
          <p:nvPr/>
        </p:nvSpPr>
        <p:spPr bwMode="auto">
          <a:xfrm>
            <a:off x="8507413" y="6296025"/>
            <a:ext cx="227012" cy="271463"/>
          </a:xfrm>
          <a:prstGeom prst="rect">
            <a:avLst/>
          </a:prstGeom>
          <a:noFill/>
          <a:ln w="9525">
            <a:noFill/>
            <a:miter lim="800000"/>
            <a:headEnd/>
            <a:tailEnd/>
          </a:ln>
        </p:spPr>
        <p:txBody>
          <a:bodyPr wrap="none" lIns="0">
            <a:spAutoFit/>
          </a:bodyPr>
          <a:lstStyle/>
          <a:p>
            <a:pPr algn="just">
              <a:lnSpc>
                <a:spcPts val="1400"/>
              </a:lnSpc>
            </a:pPr>
            <a:r>
              <a:rPr lang="en-US" sz="1400">
                <a:solidFill>
                  <a:srgbClr val="000000"/>
                </a:solidFill>
                <a:latin typeface="Times New Roman" pitchFamily="18" charset="0"/>
              </a:rPr>
              <a:t>3 </a:t>
            </a:r>
          </a:p>
        </p:txBody>
      </p:sp>
      <p:sp>
        <p:nvSpPr>
          <p:cNvPr id="13317" name="Rectangle 5"/>
          <p:cNvSpPr>
            <a:spLocks noChangeArrowheads="1"/>
          </p:cNvSpPr>
          <p:nvPr/>
        </p:nvSpPr>
        <p:spPr bwMode="auto">
          <a:xfrm>
            <a:off x="457200" y="3429000"/>
            <a:ext cx="7848600" cy="1017588"/>
          </a:xfrm>
          <a:prstGeom prst="rect">
            <a:avLst/>
          </a:prstGeom>
          <a:noFill/>
          <a:ln w="9525">
            <a:noFill/>
            <a:miter lim="800000"/>
            <a:headEnd/>
            <a:tailEnd/>
          </a:ln>
        </p:spPr>
        <p:txBody>
          <a:bodyPr>
            <a:spAutoFit/>
          </a:bodyPr>
          <a:lstStyle/>
          <a:p>
            <a:pPr marL="342900" indent="-342900">
              <a:lnSpc>
                <a:spcPts val="3750"/>
              </a:lnSpc>
            </a:pPr>
            <a:r>
              <a:rPr lang="en-US" sz="2400">
                <a:solidFill>
                  <a:srgbClr val="000000"/>
                </a:solidFill>
                <a:latin typeface="Times New Roman" pitchFamily="18" charset="0"/>
              </a:rPr>
              <a:t>     1. Suatu cara untuk menganalisa hubungan dari berbagai</a:t>
            </a:r>
          </a:p>
          <a:p>
            <a:pPr marL="342900" indent="-342900">
              <a:lnSpc>
                <a:spcPts val="3750"/>
              </a:lnSpc>
            </a:pPr>
            <a:r>
              <a:rPr lang="en-US" sz="2400">
                <a:solidFill>
                  <a:srgbClr val="000000"/>
                </a:solidFill>
                <a:latin typeface="Times New Roman" pitchFamily="18" charset="0"/>
              </a:rPr>
              <a:t>         pos  dalam suatu laporan keuangan </a:t>
            </a:r>
          </a:p>
        </p:txBody>
      </p:sp>
      <p:sp>
        <p:nvSpPr>
          <p:cNvPr id="13318" name="Rectangle 6"/>
          <p:cNvSpPr>
            <a:spLocks noChangeArrowheads="1"/>
          </p:cNvSpPr>
          <p:nvPr/>
        </p:nvSpPr>
        <p:spPr bwMode="auto">
          <a:xfrm>
            <a:off x="838200" y="4572000"/>
            <a:ext cx="8001000" cy="1200150"/>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rPr>
              <a:t>2. Hasil dan analisa ini merupakan dasar untuk dapat </a:t>
            </a:r>
          </a:p>
          <a:p>
            <a:r>
              <a:rPr lang="en-US" sz="2400">
                <a:solidFill>
                  <a:srgbClr val="000000"/>
                </a:solidFill>
                <a:latin typeface="Times New Roman" pitchFamily="18" charset="0"/>
              </a:rPr>
              <a:t>    mengintrepretasikan kondisi keuangan dan hasil operasi</a:t>
            </a:r>
          </a:p>
          <a:p>
            <a:r>
              <a:rPr lang="en-US" sz="2400">
                <a:solidFill>
                  <a:srgbClr val="000000"/>
                </a:solidFill>
                <a:latin typeface="Times New Roman" pitchFamily="18" charset="0"/>
              </a:rPr>
              <a:t>    perusahaan </a:t>
            </a:r>
          </a:p>
        </p:txBody>
      </p:sp>
      <p:sp>
        <p:nvSpPr>
          <p:cNvPr id="13319" name="Rectangle 5"/>
          <p:cNvSpPr>
            <a:spLocks noChangeArrowheads="1"/>
          </p:cNvSpPr>
          <p:nvPr/>
        </p:nvSpPr>
        <p:spPr bwMode="auto">
          <a:xfrm>
            <a:off x="152400" y="2819400"/>
            <a:ext cx="4419600" cy="579438"/>
          </a:xfrm>
          <a:prstGeom prst="rect">
            <a:avLst/>
          </a:prstGeom>
          <a:noFill/>
          <a:ln w="9525">
            <a:noFill/>
            <a:miter lim="800000"/>
            <a:headEnd/>
            <a:tailEnd/>
          </a:ln>
        </p:spPr>
        <p:txBody>
          <a:bodyPr>
            <a:spAutoFit/>
          </a:bodyPr>
          <a:lstStyle/>
          <a:p>
            <a:pPr marL="342900" indent="-342900">
              <a:lnSpc>
                <a:spcPts val="3750"/>
              </a:lnSpc>
            </a:pPr>
            <a:r>
              <a:rPr lang="en-US" sz="2400">
                <a:solidFill>
                  <a:srgbClr val="000000"/>
                </a:solidFill>
                <a:latin typeface="Times New Roman" pitchFamily="18" charset="0"/>
              </a:rPr>
              <a:t>   </a:t>
            </a:r>
            <a:r>
              <a:rPr lang="en-US" sz="2400" b="1">
                <a:solidFill>
                  <a:srgbClr val="000000"/>
                </a:solidFill>
                <a:latin typeface="Times New Roman" pitchFamily="18" charset="0"/>
              </a:rPr>
              <a:t>Analisa Ratio Keuangan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1462088" y="223838"/>
            <a:ext cx="4987925" cy="604837"/>
          </a:xfrm>
          <a:prstGeom prst="rect">
            <a:avLst/>
          </a:prstGeom>
          <a:noFill/>
          <a:ln w="9525">
            <a:noFill/>
            <a:miter lim="800000"/>
            <a:headEnd/>
            <a:tailEnd/>
          </a:ln>
        </p:spPr>
        <p:txBody>
          <a:bodyPr wrap="none" lIns="0">
            <a:spAutoFit/>
          </a:bodyPr>
          <a:lstStyle/>
          <a:p>
            <a:pPr algn="just">
              <a:lnSpc>
                <a:spcPts val="4000"/>
              </a:lnSpc>
            </a:pPr>
            <a:r>
              <a:rPr lang="en-US" sz="3600">
                <a:latin typeface="Tahoma" pitchFamily="34" charset="0"/>
              </a:rPr>
              <a:t>Dua cara perbandingan </a:t>
            </a:r>
          </a:p>
        </p:txBody>
      </p:sp>
      <p:sp>
        <p:nvSpPr>
          <p:cNvPr id="14339" name="TextBox 3"/>
          <p:cNvSpPr txBox="1">
            <a:spLocks noChangeArrowheads="1"/>
          </p:cNvSpPr>
          <p:nvPr/>
        </p:nvSpPr>
        <p:spPr bwMode="auto">
          <a:xfrm>
            <a:off x="762000" y="1343025"/>
            <a:ext cx="8077200" cy="1943100"/>
          </a:xfrm>
          <a:prstGeom prst="rect">
            <a:avLst/>
          </a:prstGeom>
          <a:noFill/>
          <a:ln w="9525">
            <a:noFill/>
            <a:miter lim="800000"/>
            <a:headEnd/>
            <a:tailEnd/>
          </a:ln>
        </p:spPr>
        <p:txBody>
          <a:bodyPr lIns="0">
            <a:spAutoFit/>
          </a:bodyPr>
          <a:lstStyle/>
          <a:p>
            <a:pPr marL="609600" indent="-609600">
              <a:lnSpc>
                <a:spcPts val="3675"/>
              </a:lnSpc>
            </a:pPr>
            <a:r>
              <a:rPr lang="en-US" sz="3200">
                <a:solidFill>
                  <a:srgbClr val="000000"/>
                </a:solidFill>
                <a:latin typeface="Times New Roman" pitchFamily="18" charset="0"/>
              </a:rPr>
              <a:t>1.   </a:t>
            </a:r>
            <a:r>
              <a:rPr lang="en-US" sz="2400">
                <a:solidFill>
                  <a:srgbClr val="000000"/>
                </a:solidFill>
                <a:latin typeface="Times New Roman" pitchFamily="18" charset="0"/>
              </a:rPr>
              <a:t>Membandingkan rasio sekarang (present ratio) dengan rasio-rasio dari waktu-waktu yang lalu (ratio histories) atau dengan rasio-rasio yang diperkirakan untuk waktu-waktu yang akan datang dari perusahaan yang sama</a:t>
            </a:r>
            <a:endParaRPr lang="en-US" sz="3200">
              <a:solidFill>
                <a:srgbClr val="000000"/>
              </a:solidFill>
              <a:latin typeface="Times New Roman" pitchFamily="18" charset="0"/>
            </a:endParaRPr>
          </a:p>
        </p:txBody>
      </p:sp>
      <p:sp>
        <p:nvSpPr>
          <p:cNvPr id="14340" name="TextBox 5"/>
          <p:cNvSpPr txBox="1">
            <a:spLocks noChangeArrowheads="1"/>
          </p:cNvSpPr>
          <p:nvPr/>
        </p:nvSpPr>
        <p:spPr bwMode="auto">
          <a:xfrm>
            <a:off x="8507413" y="6296025"/>
            <a:ext cx="227012" cy="271463"/>
          </a:xfrm>
          <a:prstGeom prst="rect">
            <a:avLst/>
          </a:prstGeom>
          <a:noFill/>
          <a:ln w="9525">
            <a:noFill/>
            <a:miter lim="800000"/>
            <a:headEnd/>
            <a:tailEnd/>
          </a:ln>
        </p:spPr>
        <p:txBody>
          <a:bodyPr wrap="none" lIns="0">
            <a:spAutoFit/>
          </a:bodyPr>
          <a:lstStyle/>
          <a:p>
            <a:pPr algn="just">
              <a:lnSpc>
                <a:spcPts val="1400"/>
              </a:lnSpc>
            </a:pPr>
            <a:r>
              <a:rPr lang="en-US" sz="1400">
                <a:solidFill>
                  <a:srgbClr val="000000"/>
                </a:solidFill>
                <a:latin typeface="Times New Roman" pitchFamily="18" charset="0"/>
              </a:rPr>
              <a:t>5 </a:t>
            </a:r>
          </a:p>
        </p:txBody>
      </p:sp>
      <p:sp>
        <p:nvSpPr>
          <p:cNvPr id="14341" name="Rectangle 6"/>
          <p:cNvSpPr>
            <a:spLocks noChangeArrowheads="1"/>
          </p:cNvSpPr>
          <p:nvPr/>
        </p:nvSpPr>
        <p:spPr bwMode="auto">
          <a:xfrm>
            <a:off x="685800" y="3429000"/>
            <a:ext cx="8001000" cy="1990725"/>
          </a:xfrm>
          <a:prstGeom prst="rect">
            <a:avLst/>
          </a:prstGeom>
          <a:noFill/>
          <a:ln w="9525">
            <a:noFill/>
            <a:miter lim="800000"/>
            <a:headEnd/>
            <a:tailEnd/>
          </a:ln>
        </p:spPr>
        <p:txBody>
          <a:bodyPr>
            <a:spAutoFit/>
          </a:bodyPr>
          <a:lstStyle/>
          <a:p>
            <a:pPr marL="609600" indent="-609600">
              <a:lnSpc>
                <a:spcPts val="3675"/>
              </a:lnSpc>
            </a:pPr>
            <a:r>
              <a:rPr lang="en-US" sz="2400">
                <a:solidFill>
                  <a:srgbClr val="000000"/>
                </a:solidFill>
                <a:latin typeface="Times New Roman" pitchFamily="18" charset="0"/>
              </a:rPr>
              <a:t>2.     Membandingkan rasio-rasio dari suatu perusahaan (rasio perusahaan) dengan rasio-rasio semacam dari perusahaan lain yang sejenis atau industri (ratio industry/ratio standart) untuk waktu yang sama.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1462088" y="403225"/>
            <a:ext cx="7213600" cy="560388"/>
          </a:xfrm>
          <a:prstGeom prst="rect">
            <a:avLst/>
          </a:prstGeom>
          <a:noFill/>
          <a:ln w="9525">
            <a:noFill/>
            <a:miter lim="800000"/>
            <a:headEnd/>
            <a:tailEnd/>
          </a:ln>
        </p:spPr>
        <p:txBody>
          <a:bodyPr wrap="none" lIns="0">
            <a:spAutoFit/>
          </a:bodyPr>
          <a:lstStyle/>
          <a:p>
            <a:pPr algn="just">
              <a:lnSpc>
                <a:spcPts val="3600"/>
              </a:lnSpc>
            </a:pPr>
            <a:r>
              <a:rPr lang="en-US" sz="3600">
                <a:latin typeface="Times New Roman" pitchFamily="18" charset="0"/>
              </a:rPr>
              <a:t>Macam rasio Berdasarkan sumbernya </a:t>
            </a:r>
          </a:p>
        </p:txBody>
      </p:sp>
      <p:sp>
        <p:nvSpPr>
          <p:cNvPr id="15363" name="TextBox 3"/>
          <p:cNvSpPr txBox="1">
            <a:spLocks noChangeArrowheads="1"/>
          </p:cNvSpPr>
          <p:nvPr/>
        </p:nvSpPr>
        <p:spPr bwMode="auto">
          <a:xfrm>
            <a:off x="609600" y="1317625"/>
            <a:ext cx="7912100" cy="1014413"/>
          </a:xfrm>
          <a:prstGeom prst="rect">
            <a:avLst/>
          </a:prstGeom>
          <a:noFill/>
          <a:ln w="9525">
            <a:noFill/>
            <a:miter lim="800000"/>
            <a:headEnd/>
            <a:tailEnd/>
          </a:ln>
        </p:spPr>
        <p:txBody>
          <a:bodyPr lIns="0">
            <a:spAutoFit/>
          </a:bodyPr>
          <a:lstStyle/>
          <a:p>
            <a:pPr marL="342900" indent="-342900" algn="just">
              <a:lnSpc>
                <a:spcPts val="3613"/>
              </a:lnSpc>
            </a:pPr>
            <a:r>
              <a:rPr lang="pt-BR" sz="3200">
                <a:solidFill>
                  <a:srgbClr val="000000"/>
                </a:solidFill>
                <a:latin typeface="Times New Roman" pitchFamily="18" charset="0"/>
              </a:rPr>
              <a:t>• Rasio-rasio neraca (balance sheet ratios) - </a:t>
            </a:r>
            <a:r>
              <a:rPr lang="pt-BR" sz="3200">
                <a:solidFill>
                  <a:srgbClr val="000000"/>
                </a:solidFill>
                <a:latin typeface="Times New Roman Italic"/>
              </a:rPr>
              <a:t>financial ratios </a:t>
            </a:r>
            <a:endParaRPr lang="en-US" sz="3200">
              <a:solidFill>
                <a:srgbClr val="000000"/>
              </a:solidFill>
              <a:latin typeface="Times New Roman Italic"/>
            </a:endParaRPr>
          </a:p>
        </p:txBody>
      </p:sp>
      <p:sp>
        <p:nvSpPr>
          <p:cNvPr id="15364" name="TextBox 4"/>
          <p:cNvSpPr txBox="1">
            <a:spLocks noChangeArrowheads="1"/>
          </p:cNvSpPr>
          <p:nvPr/>
        </p:nvSpPr>
        <p:spPr bwMode="auto">
          <a:xfrm>
            <a:off x="609600" y="2392363"/>
            <a:ext cx="8174038" cy="2093912"/>
          </a:xfrm>
          <a:prstGeom prst="rect">
            <a:avLst/>
          </a:prstGeom>
          <a:noFill/>
          <a:ln w="9525">
            <a:noFill/>
            <a:miter lim="800000"/>
            <a:headEnd/>
            <a:tailEnd/>
          </a:ln>
        </p:spPr>
        <p:txBody>
          <a:bodyPr lIns="0">
            <a:spAutoFit/>
          </a:bodyPr>
          <a:lstStyle/>
          <a:p>
            <a:pPr>
              <a:lnSpc>
                <a:spcPts val="3913"/>
              </a:lnSpc>
            </a:pPr>
            <a:r>
              <a:rPr lang="en-US" sz="3200">
                <a:solidFill>
                  <a:srgbClr val="000000"/>
                </a:solidFill>
                <a:latin typeface="Times New Roman" pitchFamily="18" charset="0"/>
              </a:rPr>
              <a:t>•  Rasio-rasio laporan rugi dan laba (income statement ratios) - </a:t>
            </a:r>
            <a:r>
              <a:rPr lang="en-US" sz="3200">
                <a:solidFill>
                  <a:srgbClr val="000000"/>
                </a:solidFill>
                <a:latin typeface="Times New Roman Italic"/>
              </a:rPr>
              <a:t>Operating ratios </a:t>
            </a:r>
          </a:p>
          <a:p>
            <a:pPr>
              <a:lnSpc>
                <a:spcPts val="3913"/>
              </a:lnSpc>
            </a:pPr>
            <a:r>
              <a:rPr lang="en-US" sz="3200">
                <a:solidFill>
                  <a:srgbClr val="000000"/>
                </a:solidFill>
                <a:latin typeface="Times New Roman" pitchFamily="18" charset="0"/>
              </a:rPr>
              <a:t>•  Rasio-rasio antar laporan ( inter- statement rations) - </a:t>
            </a:r>
            <a:r>
              <a:rPr lang="en-US" sz="3200">
                <a:solidFill>
                  <a:srgbClr val="000000"/>
                </a:solidFill>
                <a:latin typeface="Times New Roman Italic"/>
              </a:rPr>
              <a:t>Financial operating ratios </a:t>
            </a:r>
          </a:p>
        </p:txBody>
      </p:sp>
      <p:sp>
        <p:nvSpPr>
          <p:cNvPr id="15365" name="TextBox 5"/>
          <p:cNvSpPr txBox="1">
            <a:spLocks noChangeArrowheads="1"/>
          </p:cNvSpPr>
          <p:nvPr/>
        </p:nvSpPr>
        <p:spPr bwMode="auto">
          <a:xfrm>
            <a:off x="8507413" y="6296025"/>
            <a:ext cx="227012" cy="271463"/>
          </a:xfrm>
          <a:prstGeom prst="rect">
            <a:avLst/>
          </a:prstGeom>
          <a:noFill/>
          <a:ln w="9525">
            <a:noFill/>
            <a:miter lim="800000"/>
            <a:headEnd/>
            <a:tailEnd/>
          </a:ln>
        </p:spPr>
        <p:txBody>
          <a:bodyPr wrap="none" lIns="0">
            <a:spAutoFit/>
          </a:bodyPr>
          <a:lstStyle/>
          <a:p>
            <a:pPr algn="just">
              <a:lnSpc>
                <a:spcPts val="1400"/>
              </a:lnSpc>
            </a:pPr>
            <a:r>
              <a:rPr lang="en-US" sz="1400">
                <a:solidFill>
                  <a:srgbClr val="000000"/>
                </a:solidFill>
                <a:latin typeface="Times New Roman" pitchFamily="18" charset="0"/>
              </a:rPr>
              <a:t>8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1462088" y="304800"/>
            <a:ext cx="5199062" cy="604838"/>
          </a:xfrm>
          <a:prstGeom prst="rect">
            <a:avLst/>
          </a:prstGeom>
          <a:noFill/>
          <a:ln w="9525">
            <a:noFill/>
            <a:miter lim="800000"/>
            <a:headEnd/>
            <a:tailEnd/>
          </a:ln>
        </p:spPr>
        <p:txBody>
          <a:bodyPr wrap="none" lIns="0">
            <a:spAutoFit/>
          </a:bodyPr>
          <a:lstStyle/>
          <a:p>
            <a:pPr algn="just">
              <a:lnSpc>
                <a:spcPts val="4000"/>
              </a:lnSpc>
            </a:pPr>
            <a:r>
              <a:rPr lang="en-US" sz="4000">
                <a:latin typeface="Tahoma" pitchFamily="34" charset="0"/>
              </a:rPr>
              <a:t>Pengelompokan Rasio </a:t>
            </a:r>
          </a:p>
        </p:txBody>
      </p:sp>
      <p:sp>
        <p:nvSpPr>
          <p:cNvPr id="16387" name="TextBox 3"/>
          <p:cNvSpPr txBox="1">
            <a:spLocks noChangeArrowheads="1"/>
          </p:cNvSpPr>
          <p:nvPr/>
        </p:nvSpPr>
        <p:spPr bwMode="auto">
          <a:xfrm>
            <a:off x="776288" y="1285875"/>
            <a:ext cx="2544762" cy="438150"/>
          </a:xfrm>
          <a:prstGeom prst="rect">
            <a:avLst/>
          </a:prstGeom>
          <a:noFill/>
          <a:ln w="9525">
            <a:noFill/>
            <a:miter lim="800000"/>
            <a:headEnd/>
            <a:tailEnd/>
          </a:ln>
        </p:spPr>
        <p:txBody>
          <a:bodyPr wrap="none" lIns="0">
            <a:spAutoFit/>
          </a:bodyPr>
          <a:lstStyle/>
          <a:p>
            <a:pPr algn="just">
              <a:lnSpc>
                <a:spcPts val="2738"/>
              </a:lnSpc>
            </a:pPr>
            <a:r>
              <a:rPr lang="en-US" sz="2600">
                <a:solidFill>
                  <a:srgbClr val="000000"/>
                </a:solidFill>
                <a:latin typeface="Times New Roman" pitchFamily="18" charset="0"/>
              </a:rPr>
              <a:t>•  Rasio likuiditas </a:t>
            </a:r>
          </a:p>
        </p:txBody>
      </p:sp>
      <p:sp>
        <p:nvSpPr>
          <p:cNvPr id="16388" name="TextBox 4"/>
          <p:cNvSpPr txBox="1">
            <a:spLocks noChangeArrowheads="1"/>
          </p:cNvSpPr>
          <p:nvPr/>
        </p:nvSpPr>
        <p:spPr bwMode="auto">
          <a:xfrm>
            <a:off x="776288" y="1724025"/>
            <a:ext cx="6765925" cy="887413"/>
          </a:xfrm>
          <a:prstGeom prst="rect">
            <a:avLst/>
          </a:prstGeom>
          <a:noFill/>
          <a:ln w="9525">
            <a:noFill/>
            <a:miter lim="800000"/>
            <a:headEnd/>
            <a:tailEnd/>
          </a:ln>
        </p:spPr>
        <p:txBody>
          <a:bodyPr lIns="0">
            <a:spAutoFit/>
          </a:bodyPr>
          <a:lstStyle/>
          <a:p>
            <a:pPr indent="457200" algn="just">
              <a:lnSpc>
                <a:spcPts val="3100"/>
              </a:lnSpc>
            </a:pPr>
            <a:r>
              <a:rPr lang="en-US" sz="2600">
                <a:solidFill>
                  <a:srgbClr val="000000"/>
                </a:solidFill>
                <a:latin typeface="Times New Roman" pitchFamily="18" charset="0"/>
              </a:rPr>
              <a:t>- Rasio untuk mengukur likuiditas perusahaan •  Ratio leverage </a:t>
            </a:r>
          </a:p>
        </p:txBody>
      </p:sp>
      <p:sp>
        <p:nvSpPr>
          <p:cNvPr id="16389" name="TextBox 5"/>
          <p:cNvSpPr txBox="1">
            <a:spLocks noChangeArrowheads="1"/>
          </p:cNvSpPr>
          <p:nvPr/>
        </p:nvSpPr>
        <p:spPr bwMode="auto">
          <a:xfrm>
            <a:off x="1233488" y="2600325"/>
            <a:ext cx="7261225" cy="811213"/>
          </a:xfrm>
          <a:prstGeom prst="rect">
            <a:avLst/>
          </a:prstGeom>
          <a:noFill/>
          <a:ln w="9525">
            <a:noFill/>
            <a:miter lim="800000"/>
            <a:headEnd/>
            <a:tailEnd/>
          </a:ln>
        </p:spPr>
        <p:txBody>
          <a:bodyPr lIns="0">
            <a:spAutoFit/>
          </a:bodyPr>
          <a:lstStyle/>
          <a:p>
            <a:pPr marL="285750" indent="-285750" algn="just">
              <a:lnSpc>
                <a:spcPts val="2775"/>
              </a:lnSpc>
            </a:pPr>
            <a:r>
              <a:rPr lang="en-US" sz="2600">
                <a:solidFill>
                  <a:srgbClr val="000000"/>
                </a:solidFill>
                <a:latin typeface="Times New Roman" pitchFamily="18" charset="0"/>
              </a:rPr>
              <a:t>- Rasio  untuk  mengukur  sejauh  mana  aktiva perusahaan dibiayai dengan hutang </a:t>
            </a:r>
          </a:p>
        </p:txBody>
      </p:sp>
      <p:sp>
        <p:nvSpPr>
          <p:cNvPr id="16390" name="TextBox 6"/>
          <p:cNvSpPr txBox="1">
            <a:spLocks noChangeArrowheads="1"/>
          </p:cNvSpPr>
          <p:nvPr/>
        </p:nvSpPr>
        <p:spPr bwMode="auto">
          <a:xfrm>
            <a:off x="776288" y="3395663"/>
            <a:ext cx="3167062" cy="439737"/>
          </a:xfrm>
          <a:prstGeom prst="rect">
            <a:avLst/>
          </a:prstGeom>
          <a:noFill/>
          <a:ln w="9525">
            <a:noFill/>
            <a:miter lim="800000"/>
            <a:headEnd/>
            <a:tailEnd/>
          </a:ln>
        </p:spPr>
        <p:txBody>
          <a:bodyPr wrap="none" lIns="0">
            <a:spAutoFit/>
          </a:bodyPr>
          <a:lstStyle/>
          <a:p>
            <a:pPr algn="just">
              <a:lnSpc>
                <a:spcPts val="2738"/>
              </a:lnSpc>
            </a:pPr>
            <a:r>
              <a:rPr lang="en-US" sz="2600">
                <a:solidFill>
                  <a:srgbClr val="000000"/>
                </a:solidFill>
                <a:latin typeface="Times New Roman" pitchFamily="18" charset="0"/>
              </a:rPr>
              <a:t>•  Rasio-rasio aktivitas </a:t>
            </a:r>
          </a:p>
        </p:txBody>
      </p:sp>
      <p:sp>
        <p:nvSpPr>
          <p:cNvPr id="16391" name="TextBox 7"/>
          <p:cNvSpPr txBox="1">
            <a:spLocks noChangeArrowheads="1"/>
          </p:cNvSpPr>
          <p:nvPr/>
        </p:nvSpPr>
        <p:spPr bwMode="auto">
          <a:xfrm>
            <a:off x="1233488" y="3835400"/>
            <a:ext cx="7262812" cy="1169988"/>
          </a:xfrm>
          <a:prstGeom prst="rect">
            <a:avLst/>
          </a:prstGeom>
          <a:noFill/>
          <a:ln w="9525">
            <a:noFill/>
            <a:miter lim="800000"/>
            <a:headEnd/>
            <a:tailEnd/>
          </a:ln>
        </p:spPr>
        <p:txBody>
          <a:bodyPr lIns="0">
            <a:spAutoFit/>
          </a:bodyPr>
          <a:lstStyle/>
          <a:p>
            <a:pPr marL="285750" indent="-285750" algn="just">
              <a:lnSpc>
                <a:spcPts val="2788"/>
              </a:lnSpc>
            </a:pPr>
            <a:r>
              <a:rPr lang="en-US" sz="2600">
                <a:solidFill>
                  <a:srgbClr val="000000"/>
                </a:solidFill>
                <a:latin typeface="Times New Roman" pitchFamily="18" charset="0"/>
              </a:rPr>
              <a:t>-  Rasio untuk mengukur seberapa besar efektifitas perusahaan  dalam  mengerjakan  sumber-sumber dananya  </a:t>
            </a:r>
          </a:p>
        </p:txBody>
      </p:sp>
      <p:sp>
        <p:nvSpPr>
          <p:cNvPr id="16392" name="TextBox 8"/>
          <p:cNvSpPr txBox="1">
            <a:spLocks noChangeArrowheads="1"/>
          </p:cNvSpPr>
          <p:nvPr/>
        </p:nvSpPr>
        <p:spPr bwMode="auto">
          <a:xfrm>
            <a:off x="776288" y="4987925"/>
            <a:ext cx="3754437" cy="439738"/>
          </a:xfrm>
          <a:prstGeom prst="rect">
            <a:avLst/>
          </a:prstGeom>
          <a:noFill/>
          <a:ln w="9525">
            <a:noFill/>
            <a:miter lim="800000"/>
            <a:headEnd/>
            <a:tailEnd/>
          </a:ln>
        </p:spPr>
        <p:txBody>
          <a:bodyPr wrap="none" lIns="0">
            <a:spAutoFit/>
          </a:bodyPr>
          <a:lstStyle/>
          <a:p>
            <a:pPr algn="just">
              <a:lnSpc>
                <a:spcPts val="2738"/>
              </a:lnSpc>
            </a:pPr>
            <a:r>
              <a:rPr lang="en-US" sz="2600">
                <a:solidFill>
                  <a:srgbClr val="000000"/>
                </a:solidFill>
                <a:latin typeface="Times New Roman" pitchFamily="18" charset="0"/>
              </a:rPr>
              <a:t>•  Rasio-rasio profitabilitas </a:t>
            </a:r>
          </a:p>
        </p:txBody>
      </p:sp>
      <p:sp>
        <p:nvSpPr>
          <p:cNvPr id="16393" name="TextBox 9"/>
          <p:cNvSpPr txBox="1">
            <a:spLocks noChangeArrowheads="1"/>
          </p:cNvSpPr>
          <p:nvPr/>
        </p:nvSpPr>
        <p:spPr bwMode="auto">
          <a:xfrm>
            <a:off x="1233488" y="5426075"/>
            <a:ext cx="6948487" cy="809625"/>
          </a:xfrm>
          <a:prstGeom prst="rect">
            <a:avLst/>
          </a:prstGeom>
          <a:noFill/>
          <a:ln w="9525">
            <a:noFill/>
            <a:miter lim="800000"/>
            <a:headEnd/>
            <a:tailEnd/>
          </a:ln>
        </p:spPr>
        <p:txBody>
          <a:bodyPr lIns="0">
            <a:spAutoFit/>
          </a:bodyPr>
          <a:lstStyle/>
          <a:p>
            <a:pPr marL="285750" indent="-285750" algn="just">
              <a:lnSpc>
                <a:spcPts val="2775"/>
              </a:lnSpc>
            </a:pPr>
            <a:r>
              <a:rPr lang="en-US" sz="2600">
                <a:solidFill>
                  <a:srgbClr val="000000"/>
                </a:solidFill>
                <a:latin typeface="Times New Roman" pitchFamily="18" charset="0"/>
              </a:rPr>
              <a:t>- Rasio yang menunjukan hasil akhir dari sejumlah kebijaksanaan dan keputusan - keputusan </a:t>
            </a:r>
          </a:p>
        </p:txBody>
      </p:sp>
      <p:sp>
        <p:nvSpPr>
          <p:cNvPr id="16394" name="TextBox 10"/>
          <p:cNvSpPr txBox="1">
            <a:spLocks noChangeArrowheads="1"/>
          </p:cNvSpPr>
          <p:nvPr/>
        </p:nvSpPr>
        <p:spPr bwMode="auto">
          <a:xfrm>
            <a:off x="8507413" y="6296025"/>
            <a:ext cx="227012" cy="271463"/>
          </a:xfrm>
          <a:prstGeom prst="rect">
            <a:avLst/>
          </a:prstGeom>
          <a:noFill/>
          <a:ln w="9525">
            <a:noFill/>
            <a:miter lim="800000"/>
            <a:headEnd/>
            <a:tailEnd/>
          </a:ln>
        </p:spPr>
        <p:txBody>
          <a:bodyPr wrap="none" lIns="0">
            <a:spAutoFit/>
          </a:bodyPr>
          <a:lstStyle/>
          <a:p>
            <a:pPr algn="just">
              <a:lnSpc>
                <a:spcPts val="1400"/>
              </a:lnSpc>
            </a:pPr>
            <a:r>
              <a:rPr lang="en-US" sz="1400">
                <a:solidFill>
                  <a:srgbClr val="000000"/>
                </a:solidFill>
                <a:latin typeface="Times New Roman" pitchFamily="18" charset="0"/>
              </a:rPr>
              <a:t>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534400" cy="5626291"/>
          </a:xfrm>
        </p:spPr>
        <p:txBody>
          <a:bodyPr>
            <a:noAutofit/>
          </a:bodyPr>
          <a:lstStyle/>
          <a:p>
            <a:pPr>
              <a:buNone/>
            </a:pPr>
            <a:r>
              <a:rPr lang="en-US" sz="2000" dirty="0" err="1" smtClean="0"/>
              <a:t>Keputusan</a:t>
            </a:r>
            <a:r>
              <a:rPr lang="en-US" sz="2000" dirty="0" smtClean="0"/>
              <a:t> </a:t>
            </a:r>
            <a:r>
              <a:rPr lang="en-US" sz="2000" dirty="0" err="1" smtClean="0"/>
              <a:t>keuangan</a:t>
            </a:r>
            <a:r>
              <a:rPr lang="en-US" sz="2000" dirty="0" smtClean="0"/>
              <a:t> :</a:t>
            </a:r>
          </a:p>
          <a:p>
            <a:pPr marL="624078" lvl="0" indent="-514350">
              <a:buFont typeface="+mj-lt"/>
              <a:buAutoNum type="arabicPeriod"/>
            </a:pPr>
            <a:r>
              <a:rPr lang="en-US" sz="2000" b="1" dirty="0" err="1" smtClean="0"/>
              <a:t>Mengambil</a:t>
            </a:r>
            <a:r>
              <a:rPr lang="en-US" sz="2000" b="1" dirty="0" smtClean="0"/>
              <a:t> </a:t>
            </a:r>
            <a:r>
              <a:rPr lang="en-US" sz="2000" b="1" dirty="0" err="1" smtClean="0"/>
              <a:t>keputusan</a:t>
            </a:r>
            <a:r>
              <a:rPr lang="en-US" sz="2000" b="1" dirty="0" smtClean="0"/>
              <a:t> </a:t>
            </a:r>
            <a:r>
              <a:rPr lang="en-US" sz="2000" b="1" dirty="0" err="1" smtClean="0"/>
              <a:t>investasi</a:t>
            </a:r>
            <a:r>
              <a:rPr lang="en-US" sz="2000" b="1" dirty="0" smtClean="0"/>
              <a:t> (</a:t>
            </a:r>
            <a:r>
              <a:rPr lang="en-US" sz="2000" b="1" i="1" dirty="0" smtClean="0"/>
              <a:t>investment decision</a:t>
            </a:r>
            <a:r>
              <a:rPr lang="en-US" sz="2000" b="1" dirty="0" smtClean="0"/>
              <a:t>), </a:t>
            </a:r>
            <a:r>
              <a:rPr lang="en-US" sz="2000" dirty="0" err="1" smtClean="0"/>
              <a:t>Menyangkut</a:t>
            </a:r>
            <a:r>
              <a:rPr lang="en-US" sz="2000" dirty="0" smtClean="0"/>
              <a:t> </a:t>
            </a:r>
            <a:r>
              <a:rPr lang="en-US" sz="2000" dirty="0" err="1" smtClean="0"/>
              <a:t>masalah</a:t>
            </a:r>
            <a:r>
              <a:rPr lang="en-US" sz="2000" dirty="0" smtClean="0"/>
              <a:t> </a:t>
            </a:r>
            <a:r>
              <a:rPr lang="en-US" sz="2000" dirty="0" err="1" smtClean="0"/>
              <a:t>pemilihan</a:t>
            </a:r>
            <a:r>
              <a:rPr lang="en-US" sz="2000" dirty="0" smtClean="0"/>
              <a:t> </a:t>
            </a:r>
            <a:r>
              <a:rPr lang="en-US" sz="2000" dirty="0" err="1" smtClean="0"/>
              <a:t>investasi</a:t>
            </a:r>
            <a:r>
              <a:rPr lang="en-US" sz="2000" dirty="0" smtClean="0"/>
              <a:t> yang </a:t>
            </a:r>
            <a:r>
              <a:rPr lang="en-US" sz="2000" dirty="0" err="1" smtClean="0"/>
              <a:t>diinginkan</a:t>
            </a:r>
            <a:r>
              <a:rPr lang="en-US" sz="2000" dirty="0" smtClean="0"/>
              <a:t> </a:t>
            </a:r>
            <a:r>
              <a:rPr lang="en-US" sz="2000" dirty="0" err="1" smtClean="0"/>
              <a:t>dari</a:t>
            </a:r>
            <a:r>
              <a:rPr lang="en-US" sz="2000" dirty="0" smtClean="0"/>
              <a:t> </a:t>
            </a:r>
            <a:r>
              <a:rPr lang="en-US" sz="2000" dirty="0" err="1" smtClean="0"/>
              <a:t>sekolompok</a:t>
            </a:r>
            <a:r>
              <a:rPr lang="en-US" sz="2000" dirty="0" smtClean="0"/>
              <a:t> </a:t>
            </a:r>
            <a:r>
              <a:rPr lang="en-US" sz="2000" dirty="0" err="1" smtClean="0"/>
              <a:t>kesempatan</a:t>
            </a:r>
            <a:r>
              <a:rPr lang="en-US" sz="2000" dirty="0" smtClean="0"/>
              <a:t> yang </a:t>
            </a:r>
            <a:r>
              <a:rPr lang="en-US" sz="2000" dirty="0" err="1" smtClean="0"/>
              <a:t>ada</a:t>
            </a:r>
            <a:r>
              <a:rPr lang="en-US" sz="2000" dirty="0" smtClean="0"/>
              <a:t>, </a:t>
            </a:r>
            <a:r>
              <a:rPr lang="en-US" sz="2000" dirty="0" err="1" smtClean="0"/>
              <a:t>memilih</a:t>
            </a:r>
            <a:r>
              <a:rPr lang="en-US" sz="2000" dirty="0" smtClean="0"/>
              <a:t> </a:t>
            </a:r>
            <a:r>
              <a:rPr lang="en-US" sz="2000" dirty="0" err="1" smtClean="0"/>
              <a:t>satu</a:t>
            </a:r>
            <a:r>
              <a:rPr lang="en-US" sz="2000" dirty="0" smtClean="0"/>
              <a:t> </a:t>
            </a:r>
            <a:r>
              <a:rPr lang="en-US" sz="2000" dirty="0" err="1" smtClean="0"/>
              <a:t>atau</a:t>
            </a:r>
            <a:r>
              <a:rPr lang="en-US" sz="2000" dirty="0" smtClean="0"/>
              <a:t> </a:t>
            </a:r>
            <a:r>
              <a:rPr lang="en-US" sz="2000" dirty="0" err="1" smtClean="0"/>
              <a:t>lebih</a:t>
            </a:r>
            <a:r>
              <a:rPr lang="en-US" sz="2000" dirty="0" smtClean="0"/>
              <a:t> </a:t>
            </a:r>
            <a:r>
              <a:rPr lang="en-US" sz="2000" dirty="0" err="1" smtClean="0"/>
              <a:t>alternatif</a:t>
            </a:r>
            <a:r>
              <a:rPr lang="en-US" sz="2000" dirty="0" smtClean="0"/>
              <a:t> </a:t>
            </a:r>
            <a:r>
              <a:rPr lang="en-US" sz="2000" dirty="0" err="1" smtClean="0"/>
              <a:t>investasi</a:t>
            </a:r>
            <a:r>
              <a:rPr lang="en-US" sz="2000" dirty="0" smtClean="0"/>
              <a:t> yang </a:t>
            </a:r>
            <a:r>
              <a:rPr lang="en-US" sz="2000" dirty="0" err="1" smtClean="0"/>
              <a:t>dinilai</a:t>
            </a:r>
            <a:r>
              <a:rPr lang="en-US" sz="2000" dirty="0" smtClean="0"/>
              <a:t> paling </a:t>
            </a:r>
            <a:r>
              <a:rPr lang="en-US" sz="2000" dirty="0" err="1" smtClean="0"/>
              <a:t>menguntungkan</a:t>
            </a:r>
            <a:r>
              <a:rPr lang="en-US" sz="2000" dirty="0" smtClean="0"/>
              <a:t>.</a:t>
            </a:r>
          </a:p>
          <a:p>
            <a:pPr marL="624078" lvl="0" indent="-514350">
              <a:buFont typeface="+mj-lt"/>
              <a:buAutoNum type="arabicPeriod"/>
            </a:pPr>
            <a:r>
              <a:rPr lang="en-US" sz="2000" b="1" dirty="0" err="1" smtClean="0"/>
              <a:t>Mengambil</a:t>
            </a:r>
            <a:r>
              <a:rPr lang="en-US" sz="2000" b="1" dirty="0" smtClean="0"/>
              <a:t> </a:t>
            </a:r>
            <a:r>
              <a:rPr lang="en-US" sz="2000" b="1" dirty="0" err="1" smtClean="0"/>
              <a:t>keputusan</a:t>
            </a:r>
            <a:r>
              <a:rPr lang="en-US" sz="2000" b="1" dirty="0" smtClean="0"/>
              <a:t> </a:t>
            </a:r>
            <a:r>
              <a:rPr lang="en-US" sz="2000" b="1" dirty="0" err="1" smtClean="0"/>
              <a:t>pembelanjaan</a:t>
            </a:r>
            <a:r>
              <a:rPr lang="en-US" sz="2000" b="1" dirty="0" smtClean="0"/>
              <a:t> (</a:t>
            </a:r>
            <a:r>
              <a:rPr lang="en-US" sz="2000" b="1" i="1" dirty="0" smtClean="0"/>
              <a:t>financing decision</a:t>
            </a:r>
            <a:r>
              <a:rPr lang="en-US" sz="2000" b="1" dirty="0" smtClean="0"/>
              <a:t>), </a:t>
            </a:r>
            <a:r>
              <a:rPr lang="en-US" sz="2000" dirty="0" err="1" smtClean="0"/>
              <a:t>Menyangkut</a:t>
            </a:r>
            <a:r>
              <a:rPr lang="en-US" sz="2000" dirty="0" smtClean="0"/>
              <a:t> </a:t>
            </a:r>
            <a:r>
              <a:rPr lang="en-US" sz="2000" dirty="0" err="1" smtClean="0"/>
              <a:t>masalah</a:t>
            </a:r>
            <a:r>
              <a:rPr lang="en-US" sz="2000" dirty="0" smtClean="0"/>
              <a:t> </a:t>
            </a:r>
            <a:r>
              <a:rPr lang="en-US" sz="2000" dirty="0" err="1" smtClean="0"/>
              <a:t>pemilihan</a:t>
            </a:r>
            <a:r>
              <a:rPr lang="en-US" sz="2000" dirty="0" smtClean="0"/>
              <a:t> </a:t>
            </a:r>
            <a:r>
              <a:rPr lang="en-US" sz="2000" dirty="0" err="1" smtClean="0"/>
              <a:t>berbagai</a:t>
            </a:r>
            <a:r>
              <a:rPr lang="en-US" sz="2000" dirty="0" smtClean="0"/>
              <a:t> </a:t>
            </a:r>
            <a:r>
              <a:rPr lang="en-US" sz="2000" dirty="0" err="1" smtClean="0"/>
              <a:t>bentuk</a:t>
            </a:r>
            <a:r>
              <a:rPr lang="en-US" sz="2000" dirty="0" smtClean="0"/>
              <a:t> </a:t>
            </a:r>
            <a:r>
              <a:rPr lang="en-US" sz="2000" dirty="0" err="1" smtClean="0"/>
              <a:t>sumber</a:t>
            </a:r>
            <a:r>
              <a:rPr lang="en-US" sz="2000" dirty="0" smtClean="0"/>
              <a:t> </a:t>
            </a:r>
            <a:r>
              <a:rPr lang="en-US" sz="2000" dirty="0" err="1" smtClean="0"/>
              <a:t>dana</a:t>
            </a:r>
            <a:r>
              <a:rPr lang="en-US" sz="2000" dirty="0" smtClean="0"/>
              <a:t> yang </a:t>
            </a:r>
            <a:r>
              <a:rPr lang="en-US" sz="2000" dirty="0" err="1" smtClean="0"/>
              <a:t>tersedia</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investasi</a:t>
            </a:r>
            <a:r>
              <a:rPr lang="en-US" sz="2000" dirty="0" smtClean="0"/>
              <a:t>, </a:t>
            </a:r>
            <a:r>
              <a:rPr lang="en-US" sz="2000" dirty="0" err="1" smtClean="0"/>
              <a:t>memilih</a:t>
            </a:r>
            <a:r>
              <a:rPr lang="en-US" sz="2000" dirty="0" smtClean="0"/>
              <a:t> </a:t>
            </a:r>
            <a:r>
              <a:rPr lang="en-US" sz="2000" dirty="0" err="1" smtClean="0"/>
              <a:t>satu</a:t>
            </a:r>
            <a:r>
              <a:rPr lang="en-US" sz="2000" dirty="0" smtClean="0"/>
              <a:t> </a:t>
            </a:r>
            <a:r>
              <a:rPr lang="en-US" sz="2000" dirty="0" err="1" smtClean="0"/>
              <a:t>atau</a:t>
            </a:r>
            <a:r>
              <a:rPr lang="en-US" sz="2000" dirty="0" smtClean="0"/>
              <a:t> </a:t>
            </a:r>
            <a:r>
              <a:rPr lang="en-US" sz="2000" dirty="0" err="1" smtClean="0"/>
              <a:t>lebih</a:t>
            </a:r>
            <a:r>
              <a:rPr lang="en-US" sz="2000" dirty="0" smtClean="0"/>
              <a:t> </a:t>
            </a:r>
            <a:r>
              <a:rPr lang="en-US" sz="2000" dirty="0" err="1" smtClean="0"/>
              <a:t>alternatif</a:t>
            </a:r>
            <a:r>
              <a:rPr lang="en-US" sz="2000" dirty="0" smtClean="0"/>
              <a:t> </a:t>
            </a:r>
            <a:r>
              <a:rPr lang="en-US" sz="2000" dirty="0" err="1" smtClean="0"/>
              <a:t>pembelanjaan</a:t>
            </a:r>
            <a:r>
              <a:rPr lang="en-US" sz="2000" dirty="0" smtClean="0"/>
              <a:t> yang </a:t>
            </a:r>
            <a:r>
              <a:rPr lang="en-US" sz="2000" dirty="0" err="1" smtClean="0"/>
              <a:t>menimbulkan</a:t>
            </a:r>
            <a:r>
              <a:rPr lang="en-US" sz="2000" dirty="0" smtClean="0"/>
              <a:t> </a:t>
            </a:r>
            <a:r>
              <a:rPr lang="en-US" sz="2000" dirty="0" err="1" smtClean="0"/>
              <a:t>biaya</a:t>
            </a:r>
            <a:r>
              <a:rPr lang="en-US" sz="2000" dirty="0" smtClean="0"/>
              <a:t> paling </a:t>
            </a:r>
            <a:r>
              <a:rPr lang="en-US" sz="2000" dirty="0" err="1" smtClean="0"/>
              <a:t>murah</a:t>
            </a:r>
            <a:r>
              <a:rPr lang="en-US" sz="2000" dirty="0" smtClean="0"/>
              <a:t>.</a:t>
            </a:r>
          </a:p>
          <a:p>
            <a:pPr marL="624078" lvl="0" indent="-514350">
              <a:buFont typeface="+mj-lt"/>
              <a:buAutoNum type="arabicPeriod"/>
            </a:pPr>
            <a:r>
              <a:rPr lang="en-US" sz="2000" b="1" dirty="0" err="1" smtClean="0"/>
              <a:t>Mengambil</a:t>
            </a:r>
            <a:r>
              <a:rPr lang="en-US" sz="2000" b="1" dirty="0" smtClean="0"/>
              <a:t> </a:t>
            </a:r>
            <a:r>
              <a:rPr lang="en-US" sz="2000" b="1" dirty="0" err="1" smtClean="0"/>
              <a:t>keputusan</a:t>
            </a:r>
            <a:r>
              <a:rPr lang="en-US" sz="2000" b="1" dirty="0" smtClean="0"/>
              <a:t> </a:t>
            </a:r>
            <a:r>
              <a:rPr lang="en-US" sz="2000" b="1" dirty="0" err="1" smtClean="0"/>
              <a:t>dividen</a:t>
            </a:r>
            <a:r>
              <a:rPr lang="en-US" sz="2000" b="1" dirty="0" smtClean="0"/>
              <a:t> (</a:t>
            </a:r>
            <a:r>
              <a:rPr lang="en-US" sz="2000" b="1" i="1" dirty="0" smtClean="0"/>
              <a:t>dividend decision</a:t>
            </a:r>
            <a:r>
              <a:rPr lang="en-US" sz="2000" b="1" dirty="0" smtClean="0"/>
              <a:t>) </a:t>
            </a:r>
            <a:r>
              <a:rPr lang="en-US" sz="2000" b="1" dirty="0" err="1" smtClean="0"/>
              <a:t>atau</a:t>
            </a:r>
            <a:r>
              <a:rPr lang="en-US" sz="2000" b="1" dirty="0" smtClean="0"/>
              <a:t> </a:t>
            </a:r>
            <a:r>
              <a:rPr lang="en-US" sz="2000" b="1" dirty="0" err="1" smtClean="0"/>
              <a:t>dividen</a:t>
            </a:r>
            <a:r>
              <a:rPr lang="en-US" sz="2000" b="1" dirty="0" smtClean="0"/>
              <a:t> policy,</a:t>
            </a:r>
            <a:r>
              <a:rPr lang="en-US" sz="2000" dirty="0" smtClean="0"/>
              <a:t> </a:t>
            </a:r>
            <a:r>
              <a:rPr lang="en-US" sz="2000" dirty="0" err="1" smtClean="0"/>
              <a:t>Menyangkut</a:t>
            </a:r>
            <a:r>
              <a:rPr lang="en-US" sz="2000" dirty="0" smtClean="0"/>
              <a:t> </a:t>
            </a:r>
            <a:r>
              <a:rPr lang="en-US" sz="2000" dirty="0" err="1" smtClean="0"/>
              <a:t>masalah</a:t>
            </a:r>
            <a:r>
              <a:rPr lang="en-US" sz="2000" dirty="0" smtClean="0"/>
              <a:t> </a:t>
            </a:r>
            <a:r>
              <a:rPr lang="en-US" sz="2000" dirty="0" err="1" smtClean="0"/>
              <a:t>penentuan</a:t>
            </a:r>
            <a:r>
              <a:rPr lang="en-US" sz="2000" dirty="0" smtClean="0"/>
              <a:t> </a:t>
            </a:r>
            <a:r>
              <a:rPr lang="en-US" sz="2000" dirty="0" err="1" smtClean="0"/>
              <a:t>besarnya</a:t>
            </a:r>
            <a:r>
              <a:rPr lang="en-US" sz="2000" dirty="0" smtClean="0"/>
              <a:t> </a:t>
            </a:r>
            <a:r>
              <a:rPr lang="en-US" sz="2000" dirty="0" err="1" smtClean="0"/>
              <a:t>persentase</a:t>
            </a:r>
            <a:r>
              <a:rPr lang="en-US" sz="2000" dirty="0" smtClean="0"/>
              <a:t> </a:t>
            </a:r>
            <a:r>
              <a:rPr lang="en-US" sz="2000" dirty="0" err="1" smtClean="0"/>
              <a:t>dari</a:t>
            </a:r>
            <a:r>
              <a:rPr lang="en-US" sz="2000" dirty="0" smtClean="0"/>
              <a:t> </a:t>
            </a:r>
            <a:r>
              <a:rPr lang="en-US" sz="2000" dirty="0" err="1" smtClean="0"/>
              <a:t>laba</a:t>
            </a:r>
            <a:r>
              <a:rPr lang="en-US" sz="2000" dirty="0" smtClean="0"/>
              <a:t> yang </a:t>
            </a:r>
            <a:r>
              <a:rPr lang="en-US" sz="2000" dirty="0" err="1" smtClean="0"/>
              <a:t>akan</a:t>
            </a:r>
            <a:r>
              <a:rPr lang="en-US" sz="2000" dirty="0" smtClean="0"/>
              <a:t> </a:t>
            </a:r>
            <a:r>
              <a:rPr lang="en-US" sz="2000" dirty="0" err="1" smtClean="0"/>
              <a:t>dibayarkan</a:t>
            </a:r>
            <a:r>
              <a:rPr lang="en-US" sz="2000" dirty="0" smtClean="0"/>
              <a:t> </a:t>
            </a:r>
            <a:r>
              <a:rPr lang="en-US" sz="2000" dirty="0" err="1" smtClean="0"/>
              <a:t>sebagai</a:t>
            </a:r>
            <a:r>
              <a:rPr lang="en-US" sz="2000" dirty="0" smtClean="0"/>
              <a:t> </a:t>
            </a:r>
            <a:r>
              <a:rPr lang="en-US" sz="2000" dirty="0" err="1" smtClean="0"/>
              <a:t>dividen</a:t>
            </a:r>
            <a:r>
              <a:rPr lang="en-US" sz="2000" dirty="0" smtClean="0"/>
              <a:t> </a:t>
            </a:r>
            <a:r>
              <a:rPr lang="en-US" sz="2000" dirty="0" err="1" smtClean="0"/>
              <a:t>tunai</a:t>
            </a:r>
            <a:r>
              <a:rPr lang="en-US" sz="2000" dirty="0" smtClean="0"/>
              <a:t> </a:t>
            </a:r>
            <a:r>
              <a:rPr lang="en-US" sz="2000" dirty="0" err="1" smtClean="0"/>
              <a:t>kepada</a:t>
            </a:r>
            <a:r>
              <a:rPr lang="en-US" sz="2000" dirty="0" smtClean="0"/>
              <a:t> </a:t>
            </a:r>
            <a:r>
              <a:rPr lang="en-US" sz="2000" dirty="0" err="1" smtClean="0"/>
              <a:t>para</a:t>
            </a:r>
            <a:r>
              <a:rPr lang="en-US" sz="2000" dirty="0" smtClean="0"/>
              <a:t> </a:t>
            </a:r>
            <a:r>
              <a:rPr lang="en-US" sz="2000" dirty="0" err="1" smtClean="0"/>
              <a:t>pemegang</a:t>
            </a:r>
            <a:r>
              <a:rPr lang="en-US" sz="2000" dirty="0" smtClean="0"/>
              <a:t> </a:t>
            </a:r>
            <a:r>
              <a:rPr lang="en-US" sz="2000" dirty="0" err="1" smtClean="0"/>
              <a:t>saham</a:t>
            </a:r>
            <a:r>
              <a:rPr lang="en-US" sz="2000" dirty="0" smtClean="0"/>
              <a:t>, </a:t>
            </a:r>
            <a:r>
              <a:rPr lang="en-US" sz="2000" dirty="0" err="1" smtClean="0"/>
              <a:t>stabilitas</a:t>
            </a:r>
            <a:r>
              <a:rPr lang="en-US" sz="2000" dirty="0" smtClean="0"/>
              <a:t> </a:t>
            </a:r>
            <a:r>
              <a:rPr lang="en-US" sz="2000" dirty="0" err="1" smtClean="0"/>
              <a:t>pembayaran</a:t>
            </a:r>
            <a:r>
              <a:rPr lang="en-US" sz="2000" dirty="0" smtClean="0"/>
              <a:t> </a:t>
            </a:r>
            <a:r>
              <a:rPr lang="en-US" sz="2000" dirty="0" err="1" smtClean="0"/>
              <a:t>dividen</a:t>
            </a:r>
            <a:r>
              <a:rPr lang="en-US" sz="2000" dirty="0" smtClean="0"/>
              <a:t>, </a:t>
            </a:r>
            <a:r>
              <a:rPr lang="en-US" sz="2000" dirty="0" err="1" smtClean="0"/>
              <a:t>pembagian</a:t>
            </a:r>
            <a:r>
              <a:rPr lang="en-US" sz="2000" dirty="0" smtClean="0"/>
              <a:t> </a:t>
            </a:r>
            <a:r>
              <a:rPr lang="en-US" sz="2000" dirty="0" err="1" smtClean="0"/>
              <a:t>saham</a:t>
            </a:r>
            <a:r>
              <a:rPr lang="en-US" sz="2000" dirty="0" smtClean="0"/>
              <a:t> </a:t>
            </a:r>
            <a:r>
              <a:rPr lang="en-US" sz="2000" dirty="0" err="1" smtClean="0"/>
              <a:t>dividen</a:t>
            </a:r>
            <a:r>
              <a:rPr lang="en-US" sz="2000" dirty="0" smtClean="0"/>
              <a:t> </a:t>
            </a:r>
            <a:r>
              <a:rPr lang="en-US" sz="2000" dirty="0" err="1" smtClean="0"/>
              <a:t>dan</a:t>
            </a:r>
            <a:r>
              <a:rPr lang="en-US" sz="2000" dirty="0" smtClean="0"/>
              <a:t> </a:t>
            </a:r>
            <a:r>
              <a:rPr lang="en-US" sz="2000" dirty="0" err="1" smtClean="0"/>
              <a:t>pembelian</a:t>
            </a:r>
            <a:r>
              <a:rPr lang="en-US" sz="2000" dirty="0" smtClean="0"/>
              <a:t> </a:t>
            </a:r>
            <a:r>
              <a:rPr lang="en-US" sz="2000" dirty="0" err="1" smtClean="0"/>
              <a:t>kembali</a:t>
            </a:r>
            <a:r>
              <a:rPr lang="en-US" sz="2000" dirty="0" smtClean="0"/>
              <a:t> </a:t>
            </a:r>
            <a:r>
              <a:rPr lang="en-US" sz="2000" dirty="0" err="1" smtClean="0"/>
              <a:t>saham-saham</a:t>
            </a:r>
            <a:r>
              <a:rPr lang="en-US" sz="2000" dirty="0" smtClean="0"/>
              <a:t>. </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457200" y="274638"/>
            <a:ext cx="4495800" cy="411162"/>
          </a:xfrm>
        </p:spPr>
        <p:txBody>
          <a:bodyPr>
            <a:normAutofit fontScale="90000"/>
          </a:bodyPr>
          <a:lstStyle/>
          <a:p>
            <a:r>
              <a:rPr lang="en-US" dirty="0" err="1" smtClean="0"/>
              <a:t>Neraca</a:t>
            </a:r>
            <a:endParaRPr lang="en-US" dirty="0"/>
          </a:p>
        </p:txBody>
      </p:sp>
      <p:graphicFrame>
        <p:nvGraphicFramePr>
          <p:cNvPr id="5" name="Content Placeholder 4"/>
          <p:cNvGraphicFramePr>
            <a:graphicFrameLocks noGrp="1"/>
          </p:cNvGraphicFramePr>
          <p:nvPr>
            <p:ph idx="1"/>
          </p:nvPr>
        </p:nvGraphicFramePr>
        <p:xfrm>
          <a:off x="304800" y="685801"/>
          <a:ext cx="8534401" cy="6221734"/>
        </p:xfrm>
        <a:graphic>
          <a:graphicData uri="http://schemas.openxmlformats.org/drawingml/2006/table">
            <a:tbl>
              <a:tblPr firstRow="1" bandRow="1">
                <a:tableStyleId>{5C22544A-7EE6-4342-B048-85BDC9FD1C3A}</a:tableStyleId>
              </a:tblPr>
              <a:tblGrid>
                <a:gridCol w="3313776"/>
                <a:gridCol w="1136961"/>
                <a:gridCol w="2950749"/>
                <a:gridCol w="1132915"/>
              </a:tblGrid>
              <a:tr h="348998">
                <a:tc gridSpan="2">
                  <a:txBody>
                    <a:bodyPr/>
                    <a:lstStyle/>
                    <a:p>
                      <a:pPr marL="0" marR="0" algn="ctr" rtl="0" eaLnBrk="1" latinLnBrk="0" hangingPunct="1">
                        <a:lnSpc>
                          <a:spcPct val="150000"/>
                        </a:lnSpc>
                        <a:spcBef>
                          <a:spcPts val="0"/>
                        </a:spcBef>
                        <a:spcAft>
                          <a:spcPts val="0"/>
                        </a:spcAft>
                      </a:pPr>
                      <a:r>
                        <a:rPr kumimoji="0" lang="en-US" sz="1800" b="1" kern="1200" dirty="0" smtClean="0">
                          <a:solidFill>
                            <a:schemeClr val="lt1"/>
                          </a:solidFill>
                          <a:latin typeface="Times New Roman"/>
                          <a:ea typeface="Times New Roman"/>
                          <a:cs typeface="+mn-cs"/>
                        </a:rPr>
                        <a:t>ASET</a:t>
                      </a:r>
                    </a:p>
                  </a:txBody>
                  <a:tcPr marL="68580" marR="68580" marT="0" marB="0"/>
                </a:tc>
                <a:tc hMerge="1">
                  <a:txBody>
                    <a:bodyPr/>
                    <a:lstStyle/>
                    <a:p>
                      <a:pPr marL="0" marR="0" algn="ctr">
                        <a:lnSpc>
                          <a:spcPct val="150000"/>
                        </a:lnSpc>
                        <a:spcBef>
                          <a:spcPts val="0"/>
                        </a:spcBef>
                        <a:spcAft>
                          <a:spcPts val="0"/>
                        </a:spcAft>
                      </a:pPr>
                      <a:endParaRPr lang="en-US" sz="1200" dirty="0">
                        <a:latin typeface="Times New Roman"/>
                        <a:ea typeface="Times New Roman"/>
                      </a:endParaRPr>
                    </a:p>
                  </a:txBody>
                  <a:tcPr marL="68580" marR="68580" marT="0" marB="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imes New Roman"/>
                          <a:ea typeface="Times New Roman"/>
                        </a:rPr>
                        <a:t>KEWAJIBAN DAN EKUITAS</a:t>
                      </a:r>
                      <a:endParaRPr lang="en-US" dirty="0"/>
                    </a:p>
                  </a:txBody>
                  <a:tcPr/>
                </a:tc>
                <a:tc hMerge="1">
                  <a:txBody>
                    <a:bodyPr/>
                    <a:lstStyle/>
                    <a:p>
                      <a:endParaRPr lang="en-US"/>
                    </a:p>
                  </a:txBody>
                  <a:tcPr/>
                </a:tc>
              </a:tr>
              <a:tr h="348998">
                <a:tc>
                  <a:txBody>
                    <a:bodyPr/>
                    <a:lstStyle/>
                    <a:p>
                      <a:r>
                        <a:rPr lang="en-US" b="1" dirty="0" err="1" smtClean="0"/>
                        <a:t>Aset</a:t>
                      </a:r>
                      <a:r>
                        <a:rPr lang="en-US" b="1" dirty="0" smtClean="0"/>
                        <a:t> </a:t>
                      </a:r>
                      <a:r>
                        <a:rPr lang="en-US" b="1" dirty="0" err="1" smtClean="0"/>
                        <a:t>Lancar</a:t>
                      </a:r>
                      <a:endParaRPr lang="en-US" b="1" dirty="0"/>
                    </a:p>
                  </a:txBody>
                  <a:tcPr/>
                </a:tc>
                <a:tc>
                  <a:txBody>
                    <a:bodyPr/>
                    <a:lstStyle/>
                    <a:p>
                      <a:endParaRPr lang="en-US" dirty="0"/>
                    </a:p>
                  </a:txBody>
                  <a:tcPr/>
                </a:tc>
                <a:tc>
                  <a:txBody>
                    <a:bodyPr/>
                    <a:lstStyle/>
                    <a:p>
                      <a:r>
                        <a:rPr lang="en-US" b="1" dirty="0" err="1" smtClean="0"/>
                        <a:t>Kewajiban</a:t>
                      </a:r>
                      <a:endParaRPr lang="en-US" b="1" dirty="0"/>
                    </a:p>
                  </a:txBody>
                  <a:tcPr/>
                </a:tc>
                <a:tc>
                  <a:txBody>
                    <a:bodyPr/>
                    <a:lstStyle/>
                    <a:p>
                      <a:endParaRPr lang="en-US" dirty="0"/>
                    </a:p>
                  </a:txBody>
                  <a:tcPr/>
                </a:tc>
              </a:tr>
              <a:tr h="348998">
                <a:tc>
                  <a:txBody>
                    <a:bodyPr/>
                    <a:lstStyle/>
                    <a:p>
                      <a:r>
                        <a:rPr lang="en-US" dirty="0" err="1" smtClean="0"/>
                        <a:t>Kas</a:t>
                      </a:r>
                      <a:r>
                        <a:rPr lang="en-US" dirty="0" smtClean="0"/>
                        <a:t> </a:t>
                      </a:r>
                      <a:r>
                        <a:rPr lang="en-US" dirty="0" err="1" smtClean="0"/>
                        <a:t>dan</a:t>
                      </a:r>
                      <a:r>
                        <a:rPr lang="en-US" dirty="0" smtClean="0"/>
                        <a:t> Bank</a:t>
                      </a:r>
                      <a:endParaRPr lang="en-US" dirty="0"/>
                    </a:p>
                  </a:txBody>
                  <a:tcPr/>
                </a:tc>
                <a:tc>
                  <a:txBody>
                    <a:bodyPr/>
                    <a:lstStyle/>
                    <a:p>
                      <a:pPr algn="r"/>
                      <a:r>
                        <a:rPr lang="en-US" dirty="0" smtClean="0"/>
                        <a:t>xxx</a:t>
                      </a:r>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Kewajiban</a:t>
                      </a:r>
                      <a:r>
                        <a:rPr lang="en-US" b="1" dirty="0" smtClean="0"/>
                        <a:t> </a:t>
                      </a:r>
                      <a:r>
                        <a:rPr lang="en-US" b="1" dirty="0" err="1" smtClean="0"/>
                        <a:t>Jangka</a:t>
                      </a:r>
                      <a:r>
                        <a:rPr lang="en-US" b="1" dirty="0" smtClean="0"/>
                        <a:t> </a:t>
                      </a:r>
                      <a:r>
                        <a:rPr lang="en-US" b="1" dirty="0" err="1" smtClean="0"/>
                        <a:t>Pendek</a:t>
                      </a:r>
                      <a:endParaRPr lang="en-US" b="1" dirty="0"/>
                    </a:p>
                  </a:txBody>
                  <a:tcPr/>
                </a:tc>
                <a:tc hMerge="1">
                  <a:txBody>
                    <a:bodyPr/>
                    <a:lstStyle/>
                    <a:p>
                      <a:endParaRPr lang="en-US"/>
                    </a:p>
                  </a:txBody>
                  <a:tcPr/>
                </a:tc>
              </a:tr>
              <a:tr h="348998">
                <a:tc>
                  <a:txBody>
                    <a:bodyPr/>
                    <a:lstStyle/>
                    <a:p>
                      <a:r>
                        <a:rPr lang="en-US" dirty="0" err="1" smtClean="0"/>
                        <a:t>Piutang</a:t>
                      </a:r>
                      <a:endParaRPr lang="en-US" dirty="0"/>
                    </a:p>
                  </a:txBody>
                  <a:tcPr/>
                </a:tc>
                <a:tc>
                  <a:txBody>
                    <a:bodyPr/>
                    <a:lstStyle/>
                    <a:p>
                      <a:pPr algn="r"/>
                      <a:r>
                        <a:rPr lang="en-US" dirty="0" smtClean="0"/>
                        <a:t>xxx</a:t>
                      </a:r>
                      <a:endParaRPr lang="en-US" dirty="0"/>
                    </a:p>
                  </a:txBody>
                  <a:tcPr/>
                </a:tc>
                <a:tc>
                  <a:txBody>
                    <a:bodyPr/>
                    <a:lstStyle/>
                    <a:p>
                      <a:pPr marL="0" algn="l" rtl="0" eaLnBrk="1" latinLnBrk="0" hangingPunct="1"/>
                      <a:r>
                        <a:rPr kumimoji="0" lang="en-US" kern="1200" dirty="0" err="1" smtClean="0">
                          <a:solidFill>
                            <a:schemeClr val="dk1"/>
                          </a:solidFill>
                          <a:latin typeface="+mn-lt"/>
                          <a:ea typeface="+mn-ea"/>
                          <a:cs typeface="+mn-cs"/>
                        </a:rPr>
                        <a:t>Hutang</a:t>
                      </a:r>
                      <a:r>
                        <a:rPr kumimoji="0" lang="en-US" kern="1200" dirty="0" smtClean="0">
                          <a:solidFill>
                            <a:schemeClr val="dk1"/>
                          </a:solidFill>
                          <a:latin typeface="+mn-lt"/>
                          <a:ea typeface="+mn-ea"/>
                          <a:cs typeface="+mn-cs"/>
                        </a:rPr>
                        <a:t> </a:t>
                      </a:r>
                      <a:r>
                        <a:rPr kumimoji="0" lang="en-US" kern="1200" dirty="0" err="1" smtClean="0">
                          <a:solidFill>
                            <a:schemeClr val="dk1"/>
                          </a:solidFill>
                          <a:latin typeface="+mn-lt"/>
                          <a:ea typeface="+mn-ea"/>
                          <a:cs typeface="+mn-cs"/>
                        </a:rPr>
                        <a:t>perusahaan</a:t>
                      </a:r>
                      <a:endParaRPr kumimoji="0" lang="en-US" kern="1200" dirty="0">
                        <a:solidFill>
                          <a:schemeClr val="dk1"/>
                        </a:solidFill>
                        <a:latin typeface="+mn-lt"/>
                        <a:ea typeface="+mn-ea"/>
                        <a:cs typeface="+mn-cs"/>
                      </a:endParaRPr>
                    </a:p>
                  </a:txBody>
                  <a:tcPr/>
                </a:tc>
                <a:tc>
                  <a:txBody>
                    <a:bodyPr/>
                    <a:lstStyle/>
                    <a:p>
                      <a:pPr marL="0" algn="r" rtl="0" eaLnBrk="1" latinLnBrk="0" hangingPunct="1"/>
                      <a:r>
                        <a:rPr kumimoji="0" lang="en-US" kern="1200" dirty="0" smtClean="0">
                          <a:solidFill>
                            <a:schemeClr val="dk1"/>
                          </a:solidFill>
                          <a:latin typeface="+mn-lt"/>
                          <a:ea typeface="+mn-ea"/>
                          <a:cs typeface="+mn-cs"/>
                        </a:rPr>
                        <a:t>xxx</a:t>
                      </a:r>
                      <a:endParaRPr kumimoji="0" lang="en-US" kern="1200" dirty="0">
                        <a:solidFill>
                          <a:schemeClr val="dk1"/>
                        </a:solidFill>
                        <a:latin typeface="+mn-lt"/>
                        <a:ea typeface="+mn-ea"/>
                        <a:cs typeface="+mn-cs"/>
                      </a:endParaRPr>
                    </a:p>
                  </a:txBody>
                  <a:tcPr/>
                </a:tc>
              </a:tr>
              <a:tr h="348998">
                <a:tc>
                  <a:txBody>
                    <a:bodyPr/>
                    <a:lstStyle/>
                    <a:p>
                      <a:r>
                        <a:rPr lang="en-US" dirty="0" err="1" smtClean="0"/>
                        <a:t>Persediaan</a:t>
                      </a:r>
                      <a:r>
                        <a:rPr lang="en-US" dirty="0" smtClean="0"/>
                        <a:t> </a:t>
                      </a:r>
                      <a:r>
                        <a:rPr lang="en-US" dirty="0" err="1" smtClean="0"/>
                        <a:t>Barang</a:t>
                      </a:r>
                      <a:endParaRPr lang="en-US" dirty="0"/>
                    </a:p>
                  </a:txBody>
                  <a:tcPr/>
                </a:tc>
                <a:tc>
                  <a:txBody>
                    <a:bodyPr/>
                    <a:lstStyle/>
                    <a:p>
                      <a:pPr algn="r"/>
                      <a:r>
                        <a:rPr lang="en-US" u="sng" dirty="0" smtClean="0"/>
                        <a:t>xxx</a:t>
                      </a:r>
                      <a:endParaRPr lang="en-US" u="sng" dirty="0"/>
                    </a:p>
                  </a:txBody>
                  <a:tcPr/>
                </a:tc>
                <a:tc>
                  <a:txBody>
                    <a:bodyPr/>
                    <a:lstStyle/>
                    <a:p>
                      <a:r>
                        <a:rPr lang="en-US" dirty="0" err="1" smtClean="0"/>
                        <a:t>Biaya</a:t>
                      </a:r>
                      <a:r>
                        <a:rPr lang="en-US" dirty="0" smtClean="0"/>
                        <a:t> </a:t>
                      </a:r>
                      <a:r>
                        <a:rPr lang="en-US" dirty="0" err="1" smtClean="0"/>
                        <a:t>terhutang</a:t>
                      </a:r>
                      <a:endParaRPr lang="en-US" dirty="0"/>
                    </a:p>
                  </a:txBody>
                  <a:tcPr/>
                </a:tc>
                <a:tc>
                  <a:txBody>
                    <a:bodyPr/>
                    <a:lstStyle/>
                    <a:p>
                      <a:pPr marL="0" algn="r" rtl="0" eaLnBrk="1" latinLnBrk="0" hangingPunct="1"/>
                      <a:r>
                        <a:rPr kumimoji="0" lang="en-US" kern="1200" dirty="0" smtClean="0">
                          <a:solidFill>
                            <a:schemeClr val="dk1"/>
                          </a:solidFill>
                          <a:latin typeface="+mn-lt"/>
                          <a:ea typeface="+mn-ea"/>
                          <a:cs typeface="+mn-cs"/>
                        </a:rPr>
                        <a:t>xxx</a:t>
                      </a:r>
                      <a:endParaRPr kumimoji="0" lang="en-US" kern="1200" dirty="0">
                        <a:solidFill>
                          <a:schemeClr val="dk1"/>
                        </a:solidFill>
                        <a:latin typeface="+mn-lt"/>
                        <a:ea typeface="+mn-ea"/>
                        <a:cs typeface="+mn-cs"/>
                      </a:endParaRPr>
                    </a:p>
                  </a:txBody>
                  <a:tcPr/>
                </a:tc>
              </a:tr>
              <a:tr h="348998">
                <a:tc>
                  <a:txBody>
                    <a:bodyPr/>
                    <a:lstStyle/>
                    <a:p>
                      <a:r>
                        <a:rPr lang="en-US" dirty="0" smtClean="0"/>
                        <a:t>Total </a:t>
                      </a:r>
                      <a:r>
                        <a:rPr lang="en-US" dirty="0" err="1" smtClean="0"/>
                        <a:t>Aset</a:t>
                      </a:r>
                      <a:r>
                        <a:rPr lang="en-US" dirty="0" smtClean="0"/>
                        <a:t> </a:t>
                      </a:r>
                      <a:r>
                        <a:rPr lang="en-US" dirty="0" err="1" smtClean="0"/>
                        <a:t>Lancar</a:t>
                      </a:r>
                      <a:endParaRPr lang="en-US" dirty="0"/>
                    </a:p>
                  </a:txBody>
                  <a:tcPr/>
                </a:tc>
                <a:tc>
                  <a:txBody>
                    <a:bodyPr/>
                    <a:lstStyle/>
                    <a:p>
                      <a:pPr algn="r"/>
                      <a:r>
                        <a:rPr lang="en-US" dirty="0" err="1" smtClean="0"/>
                        <a:t>xxxx</a:t>
                      </a:r>
                      <a:endParaRPr lang="en-US" dirty="0"/>
                    </a:p>
                  </a:txBody>
                  <a:tcPr/>
                </a:tc>
                <a:tc>
                  <a:txBody>
                    <a:bodyPr/>
                    <a:lstStyle/>
                    <a:p>
                      <a:r>
                        <a:rPr lang="en-US" dirty="0" smtClean="0"/>
                        <a:t>Total </a:t>
                      </a:r>
                      <a:r>
                        <a:rPr lang="en-US" dirty="0" err="1" smtClean="0"/>
                        <a:t>Kewajiban</a:t>
                      </a:r>
                      <a:r>
                        <a:rPr lang="en-US" dirty="0" smtClean="0"/>
                        <a:t> </a:t>
                      </a:r>
                      <a:r>
                        <a:rPr lang="en-US" dirty="0" err="1" smtClean="0"/>
                        <a:t>Jk</a:t>
                      </a:r>
                      <a:r>
                        <a:rPr lang="en-US" baseline="0" dirty="0" smtClean="0"/>
                        <a:t> </a:t>
                      </a:r>
                      <a:r>
                        <a:rPr lang="en-US" baseline="0" dirty="0" err="1" smtClean="0"/>
                        <a:t>pdk</a:t>
                      </a:r>
                      <a:endParaRPr lang="en-US" dirty="0"/>
                    </a:p>
                  </a:txBody>
                  <a:tcPr/>
                </a:tc>
                <a:tc>
                  <a:txBody>
                    <a:bodyPr/>
                    <a:lstStyle/>
                    <a:p>
                      <a:pPr marL="0" algn="r" rtl="0" eaLnBrk="1" latinLnBrk="0" hangingPunct="1"/>
                      <a:r>
                        <a:rPr kumimoji="0" lang="en-US" kern="1200" dirty="0" err="1" smtClean="0">
                          <a:solidFill>
                            <a:schemeClr val="dk1"/>
                          </a:solidFill>
                          <a:latin typeface="+mn-lt"/>
                          <a:ea typeface="+mn-ea"/>
                          <a:cs typeface="+mn-cs"/>
                        </a:rPr>
                        <a:t>xxxx</a:t>
                      </a:r>
                      <a:endParaRPr kumimoji="0" lang="en-US" kern="1200" dirty="0">
                        <a:solidFill>
                          <a:schemeClr val="dk1"/>
                        </a:solidFill>
                        <a:latin typeface="+mn-lt"/>
                        <a:ea typeface="+mn-ea"/>
                        <a:cs typeface="+mn-cs"/>
                      </a:endParaRPr>
                    </a:p>
                  </a:txBody>
                  <a:tcPr/>
                </a:tc>
              </a:tr>
              <a:tr h="348998">
                <a:tc>
                  <a:txBody>
                    <a:bodyPr/>
                    <a:lstStyle/>
                    <a:p>
                      <a:r>
                        <a:rPr lang="en-US" b="1" dirty="0" err="1" smtClean="0"/>
                        <a:t>Aset</a:t>
                      </a:r>
                      <a:r>
                        <a:rPr lang="en-US" b="1" dirty="0" smtClean="0"/>
                        <a:t>  </a:t>
                      </a:r>
                      <a:r>
                        <a:rPr lang="en-US" b="1" dirty="0" err="1" smtClean="0"/>
                        <a:t>Tidak</a:t>
                      </a:r>
                      <a:r>
                        <a:rPr lang="en-US" b="1" baseline="0" dirty="0" smtClean="0"/>
                        <a:t> </a:t>
                      </a:r>
                      <a:r>
                        <a:rPr lang="en-US" b="1" baseline="0" dirty="0" err="1" smtClean="0"/>
                        <a:t>Lancar</a:t>
                      </a:r>
                      <a:endParaRPr lang="en-US" b="1" dirty="0"/>
                    </a:p>
                  </a:txBody>
                  <a:tcPr/>
                </a:tc>
                <a:tc>
                  <a:txBody>
                    <a:bodyPr/>
                    <a:lstStyle/>
                    <a:p>
                      <a:pPr algn="r"/>
                      <a:endParaRPr lang="en-US"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Kewajiban</a:t>
                      </a:r>
                      <a:r>
                        <a:rPr lang="en-US" b="1" dirty="0" smtClean="0"/>
                        <a:t> </a:t>
                      </a:r>
                      <a:r>
                        <a:rPr lang="en-US" b="1" dirty="0" err="1" smtClean="0"/>
                        <a:t>Jangka</a:t>
                      </a:r>
                      <a:r>
                        <a:rPr lang="en-US" b="1" dirty="0" smtClean="0"/>
                        <a:t> </a:t>
                      </a:r>
                      <a:r>
                        <a:rPr lang="en-US" b="1" dirty="0" err="1" smtClean="0"/>
                        <a:t>Panjang</a:t>
                      </a:r>
                      <a:endParaRPr lang="en-US" dirty="0"/>
                    </a:p>
                  </a:txBody>
                  <a:tcPr/>
                </a:tc>
                <a:tc hMerge="1">
                  <a:txBody>
                    <a:bodyPr/>
                    <a:lstStyle/>
                    <a:p>
                      <a:endParaRPr lang="en-US"/>
                    </a:p>
                  </a:txBody>
                  <a:tcPr/>
                </a:tc>
              </a:tr>
              <a:tr h="610746">
                <a:tc>
                  <a:txBody>
                    <a:bodyPr/>
                    <a:lstStyle/>
                    <a:p>
                      <a:r>
                        <a:rPr lang="en-US" dirty="0" smtClean="0"/>
                        <a:t>Tanah</a:t>
                      </a:r>
                      <a:r>
                        <a:rPr lang="en-US" baseline="0" dirty="0" smtClean="0"/>
                        <a:t> </a:t>
                      </a:r>
                      <a:r>
                        <a:rPr lang="en-US" baseline="0" dirty="0" err="1" smtClean="0"/>
                        <a:t>dan</a:t>
                      </a:r>
                      <a:r>
                        <a:rPr lang="en-US" baseline="0" dirty="0" smtClean="0"/>
                        <a:t> </a:t>
                      </a:r>
                      <a:r>
                        <a:rPr lang="en-US" baseline="0" dirty="0" err="1" smtClean="0"/>
                        <a:t>Gedung</a:t>
                      </a:r>
                      <a:endParaRPr lang="en-US" dirty="0"/>
                    </a:p>
                  </a:txBody>
                  <a:tcPr/>
                </a:tc>
                <a:tc>
                  <a:txBody>
                    <a:bodyPr/>
                    <a:lstStyle/>
                    <a:p>
                      <a:pPr algn="r"/>
                      <a:r>
                        <a:rPr lang="en-US" dirty="0" smtClean="0"/>
                        <a:t>xxx</a:t>
                      </a:r>
                      <a:endParaRPr lang="en-US" dirty="0"/>
                    </a:p>
                  </a:txBody>
                  <a:tcPr/>
                </a:tc>
                <a:tc>
                  <a:txBody>
                    <a:bodyPr/>
                    <a:lstStyle/>
                    <a:p>
                      <a:pPr marL="0" algn="l" rtl="0" eaLnBrk="1" latinLnBrk="0" hangingPunct="1"/>
                      <a:r>
                        <a:rPr kumimoji="0" lang="en-US" kern="1200" dirty="0" err="1" smtClean="0">
                          <a:solidFill>
                            <a:schemeClr val="dk1"/>
                          </a:solidFill>
                          <a:latin typeface="+mn-lt"/>
                          <a:ea typeface="+mn-ea"/>
                          <a:cs typeface="+mn-cs"/>
                        </a:rPr>
                        <a:t>Kewajiban</a:t>
                      </a:r>
                      <a:r>
                        <a:rPr kumimoji="0" lang="en-US" kern="1200" dirty="0" smtClean="0">
                          <a:solidFill>
                            <a:schemeClr val="dk1"/>
                          </a:solidFill>
                          <a:latin typeface="+mn-lt"/>
                          <a:ea typeface="+mn-ea"/>
                          <a:cs typeface="+mn-cs"/>
                        </a:rPr>
                        <a:t> </a:t>
                      </a:r>
                      <a:r>
                        <a:rPr kumimoji="0" lang="en-US" kern="1200" dirty="0" err="1" smtClean="0">
                          <a:solidFill>
                            <a:schemeClr val="dk1"/>
                          </a:solidFill>
                          <a:latin typeface="+mn-lt"/>
                          <a:ea typeface="+mn-ea"/>
                          <a:cs typeface="+mn-cs"/>
                        </a:rPr>
                        <a:t>berbunga</a:t>
                      </a:r>
                      <a:r>
                        <a:rPr kumimoji="0" lang="en-US" kern="1200" dirty="0" smtClean="0">
                          <a:solidFill>
                            <a:schemeClr val="dk1"/>
                          </a:solidFill>
                          <a:latin typeface="+mn-lt"/>
                          <a:ea typeface="+mn-ea"/>
                          <a:cs typeface="+mn-cs"/>
                        </a:rPr>
                        <a:t> </a:t>
                      </a:r>
                      <a:r>
                        <a:rPr kumimoji="0" lang="en-US" kern="1200" dirty="0" err="1" smtClean="0">
                          <a:solidFill>
                            <a:schemeClr val="dk1"/>
                          </a:solidFill>
                          <a:latin typeface="+mn-lt"/>
                          <a:ea typeface="+mn-ea"/>
                          <a:cs typeface="+mn-cs"/>
                        </a:rPr>
                        <a:t>jk</a:t>
                      </a:r>
                      <a:r>
                        <a:rPr kumimoji="0" lang="en-US" kern="1200" dirty="0" smtClean="0">
                          <a:solidFill>
                            <a:schemeClr val="dk1"/>
                          </a:solidFill>
                          <a:latin typeface="+mn-lt"/>
                          <a:ea typeface="+mn-ea"/>
                          <a:cs typeface="+mn-cs"/>
                        </a:rPr>
                        <a:t> </a:t>
                      </a:r>
                      <a:r>
                        <a:rPr kumimoji="0" lang="en-US" kern="1200" dirty="0" err="1" smtClean="0">
                          <a:solidFill>
                            <a:schemeClr val="dk1"/>
                          </a:solidFill>
                          <a:latin typeface="+mn-lt"/>
                          <a:ea typeface="+mn-ea"/>
                          <a:cs typeface="+mn-cs"/>
                        </a:rPr>
                        <a:t>panjang</a:t>
                      </a:r>
                      <a:endParaRPr kumimoji="0" lang="en-US" kern="1200" dirty="0">
                        <a:solidFill>
                          <a:schemeClr val="dk1"/>
                        </a:solidFill>
                        <a:latin typeface="+mn-lt"/>
                        <a:ea typeface="+mn-ea"/>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mn-lt"/>
                          <a:ea typeface="+mn-ea"/>
                          <a:cs typeface="+mn-cs"/>
                        </a:rPr>
                        <a:t>xxx</a:t>
                      </a:r>
                    </a:p>
                    <a:p>
                      <a:endParaRPr lang="en-US" dirty="0"/>
                    </a:p>
                  </a:txBody>
                  <a:tcPr/>
                </a:tc>
              </a:tr>
              <a:tr h="348998">
                <a:tc>
                  <a:txBody>
                    <a:bodyPr/>
                    <a:lstStyle/>
                    <a:p>
                      <a:r>
                        <a:rPr lang="en-US" dirty="0" err="1" smtClean="0"/>
                        <a:t>Kendaraan</a:t>
                      </a:r>
                      <a:r>
                        <a:rPr lang="en-US" dirty="0" smtClean="0"/>
                        <a:t> </a:t>
                      </a:r>
                      <a:r>
                        <a:rPr lang="en-US" dirty="0" err="1" smtClean="0"/>
                        <a:t>dan</a:t>
                      </a:r>
                      <a:r>
                        <a:rPr lang="en-US" dirty="0" smtClean="0"/>
                        <a:t> </a:t>
                      </a:r>
                      <a:r>
                        <a:rPr lang="en-US" dirty="0" err="1" smtClean="0"/>
                        <a:t>peralatan</a:t>
                      </a:r>
                      <a:endParaRPr lang="en-US" dirty="0"/>
                    </a:p>
                  </a:txBody>
                  <a:tcPr/>
                </a:tc>
                <a:tc>
                  <a:txBody>
                    <a:bodyPr/>
                    <a:lstStyle/>
                    <a:p>
                      <a:pPr algn="r"/>
                      <a:r>
                        <a:rPr lang="en-US" dirty="0" smtClean="0"/>
                        <a:t>xxx</a:t>
                      </a:r>
                      <a:endParaRPr lang="en-US" dirty="0"/>
                    </a:p>
                  </a:txBody>
                  <a:tcPr/>
                </a:tc>
                <a:tc>
                  <a:txBody>
                    <a:bodyPr/>
                    <a:lstStyle/>
                    <a:p>
                      <a:r>
                        <a:rPr lang="en-US" b="1" dirty="0" err="1" smtClean="0"/>
                        <a:t>Ekuitas</a:t>
                      </a:r>
                      <a:endParaRPr lang="en-US" b="1" dirty="0"/>
                    </a:p>
                  </a:txBody>
                  <a:tcPr/>
                </a:tc>
                <a:tc>
                  <a:txBody>
                    <a:bodyPr/>
                    <a:lstStyle/>
                    <a:p>
                      <a:endParaRPr lang="en-US"/>
                    </a:p>
                  </a:txBody>
                  <a:tcPr/>
                </a:tc>
              </a:tr>
              <a:tr h="610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Penyusutan</a:t>
                      </a:r>
                      <a:r>
                        <a:rPr lang="en-US" dirty="0" smtClean="0"/>
                        <a:t> </a:t>
                      </a:r>
                      <a:r>
                        <a:rPr lang="en-US" dirty="0" err="1" smtClean="0"/>
                        <a:t>kendaraan</a:t>
                      </a:r>
                      <a:r>
                        <a:rPr lang="en-US" dirty="0" smtClean="0"/>
                        <a:t> &amp;</a:t>
                      </a:r>
                      <a:r>
                        <a:rPr lang="en-US" baseline="0" dirty="0" smtClean="0"/>
                        <a:t> </a:t>
                      </a:r>
                      <a:r>
                        <a:rPr lang="en-US" baseline="0" dirty="0" err="1" smtClean="0"/>
                        <a:t>peralatan</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xxx</a:t>
                      </a:r>
                    </a:p>
                  </a:txBody>
                  <a:tcPr/>
                </a:tc>
                <a:tc>
                  <a:txBody>
                    <a:bodyPr/>
                    <a:lstStyle/>
                    <a:p>
                      <a:r>
                        <a:rPr lang="en-US" dirty="0" smtClean="0"/>
                        <a:t>Modal </a:t>
                      </a:r>
                      <a:r>
                        <a:rPr lang="en-US" dirty="0" err="1" smtClean="0"/>
                        <a:t>saham</a:t>
                      </a:r>
                      <a:endParaRPr lang="en-US" dirty="0"/>
                    </a:p>
                  </a:txBody>
                  <a:tcPr/>
                </a:tc>
                <a:tc>
                  <a:txBody>
                    <a:bodyPr/>
                    <a:lstStyle/>
                    <a:p>
                      <a:pPr marL="0" algn="r" rtl="0" eaLnBrk="1" latinLnBrk="0" hangingPunct="1"/>
                      <a:r>
                        <a:rPr kumimoji="0" lang="en-US" kern="1200" dirty="0" smtClean="0">
                          <a:solidFill>
                            <a:schemeClr val="dk1"/>
                          </a:solidFill>
                          <a:latin typeface="+mn-lt"/>
                          <a:ea typeface="+mn-ea"/>
                          <a:cs typeface="+mn-cs"/>
                        </a:rPr>
                        <a:t>xxx</a:t>
                      </a:r>
                      <a:endParaRPr kumimoji="0" lang="en-US" kern="1200" dirty="0">
                        <a:solidFill>
                          <a:schemeClr val="dk1"/>
                        </a:solidFill>
                        <a:latin typeface="+mn-lt"/>
                        <a:ea typeface="+mn-ea"/>
                        <a:cs typeface="+mn-cs"/>
                      </a:endParaRPr>
                    </a:p>
                  </a:txBody>
                  <a:tcPr/>
                </a:tc>
              </a:tr>
              <a:tr h="35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Inventaris</a:t>
                      </a:r>
                      <a:r>
                        <a:rPr lang="en-US" dirty="0" smtClean="0"/>
                        <a:t> </a:t>
                      </a:r>
                      <a:endParaRPr lang="en-US" dirty="0"/>
                    </a:p>
                  </a:txBody>
                  <a:tcPr/>
                </a:tc>
                <a:tc>
                  <a:txBody>
                    <a:bodyPr/>
                    <a:lstStyle/>
                    <a:p>
                      <a:pPr algn="r"/>
                      <a:r>
                        <a:rPr lang="en-US" u="none" dirty="0" smtClean="0"/>
                        <a:t>xxx</a:t>
                      </a:r>
                      <a:endParaRPr lang="en-US" u="none" dirty="0"/>
                    </a:p>
                  </a:txBody>
                  <a:tcPr/>
                </a:tc>
                <a:tc>
                  <a:txBody>
                    <a:bodyPr/>
                    <a:lstStyle/>
                    <a:p>
                      <a:r>
                        <a:rPr lang="en-US" dirty="0" err="1" smtClean="0"/>
                        <a:t>Saldo</a:t>
                      </a:r>
                      <a:r>
                        <a:rPr lang="en-US" dirty="0" smtClean="0"/>
                        <a:t> </a:t>
                      </a:r>
                      <a:r>
                        <a:rPr lang="en-US" dirty="0" err="1" smtClean="0"/>
                        <a:t>laba</a:t>
                      </a:r>
                      <a:r>
                        <a:rPr lang="en-US" dirty="0" smtClean="0"/>
                        <a:t> </a:t>
                      </a:r>
                      <a:r>
                        <a:rPr lang="en-US" dirty="0" err="1" smtClean="0"/>
                        <a:t>rugi</a:t>
                      </a:r>
                      <a:endParaRPr lang="en-US" dirty="0"/>
                    </a:p>
                  </a:txBody>
                  <a:tcPr/>
                </a:tc>
                <a:tc>
                  <a:txBody>
                    <a:bodyPr/>
                    <a:lstStyle/>
                    <a:p>
                      <a:pPr marL="0" algn="r" rtl="0" eaLnBrk="1" latinLnBrk="0" hangingPunct="1"/>
                      <a:r>
                        <a:rPr kumimoji="0" lang="en-US" kern="1200" dirty="0" smtClean="0">
                          <a:solidFill>
                            <a:schemeClr val="dk1"/>
                          </a:solidFill>
                          <a:latin typeface="+mn-lt"/>
                          <a:ea typeface="+mn-ea"/>
                          <a:cs typeface="+mn-cs"/>
                        </a:rPr>
                        <a:t>xxx</a:t>
                      </a:r>
                      <a:endParaRPr kumimoji="0" lang="en-US" kern="1200" dirty="0">
                        <a:solidFill>
                          <a:schemeClr val="dk1"/>
                        </a:solidFill>
                        <a:latin typeface="+mn-lt"/>
                        <a:ea typeface="+mn-ea"/>
                        <a:cs typeface="+mn-cs"/>
                      </a:endParaRPr>
                    </a:p>
                  </a:txBody>
                  <a:tcPr/>
                </a:tc>
              </a:tr>
              <a:tr h="348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Penyusutan</a:t>
                      </a:r>
                      <a:r>
                        <a:rPr lang="en-US" dirty="0" smtClean="0"/>
                        <a:t> </a:t>
                      </a:r>
                      <a:r>
                        <a:rPr lang="en-US" dirty="0" err="1" smtClean="0"/>
                        <a:t>inventaris</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u="sng" dirty="0" smtClean="0"/>
                        <a:t>xxx</a:t>
                      </a:r>
                      <a:endParaRPr lang="en-US" u="sng" dirty="0"/>
                    </a:p>
                  </a:txBody>
                  <a:tcPr/>
                </a:tc>
                <a:tc>
                  <a:txBody>
                    <a:bodyPr/>
                    <a:lstStyle/>
                    <a:p>
                      <a:r>
                        <a:rPr lang="en-US" dirty="0" err="1" smtClean="0"/>
                        <a:t>Laba</a:t>
                      </a:r>
                      <a:r>
                        <a:rPr lang="en-US" dirty="0" smtClean="0"/>
                        <a:t> </a:t>
                      </a:r>
                      <a:r>
                        <a:rPr lang="en-US" dirty="0" err="1" smtClean="0"/>
                        <a:t>tahun</a:t>
                      </a:r>
                      <a:r>
                        <a:rPr lang="en-US" dirty="0" smtClean="0"/>
                        <a:t> </a:t>
                      </a:r>
                      <a:r>
                        <a:rPr lang="en-US" dirty="0" err="1" smtClean="0"/>
                        <a:t>berjalan</a:t>
                      </a:r>
                      <a:endParaRPr lang="en-US" dirty="0"/>
                    </a:p>
                  </a:txBody>
                  <a:tcPr/>
                </a:tc>
                <a:tc>
                  <a:txBody>
                    <a:bodyPr/>
                    <a:lstStyle/>
                    <a:p>
                      <a:pPr marL="0" algn="r" rtl="0" eaLnBrk="1" latinLnBrk="0" hangingPunct="1"/>
                      <a:r>
                        <a:rPr kumimoji="0" lang="en-US" u="sng" kern="1200" dirty="0" smtClean="0">
                          <a:solidFill>
                            <a:schemeClr val="dk1"/>
                          </a:solidFill>
                          <a:latin typeface="+mn-lt"/>
                          <a:ea typeface="+mn-ea"/>
                          <a:cs typeface="+mn-cs"/>
                        </a:rPr>
                        <a:t>xxx</a:t>
                      </a:r>
                      <a:endParaRPr kumimoji="0" lang="en-US" u="sng" kern="1200" dirty="0">
                        <a:solidFill>
                          <a:schemeClr val="dk1"/>
                        </a:solidFill>
                        <a:latin typeface="+mn-lt"/>
                        <a:ea typeface="+mn-ea"/>
                        <a:cs typeface="+mn-cs"/>
                      </a:endParaRPr>
                    </a:p>
                  </a:txBody>
                  <a:tcPr/>
                </a:tc>
              </a:tr>
              <a:tr h="348998">
                <a:tc>
                  <a:txBody>
                    <a:bodyPr/>
                    <a:lstStyle/>
                    <a:p>
                      <a:r>
                        <a:rPr lang="en-US" b="1" dirty="0" smtClean="0"/>
                        <a:t>Total </a:t>
                      </a:r>
                      <a:r>
                        <a:rPr lang="en-US" b="1" dirty="0" err="1" smtClean="0"/>
                        <a:t>Aset</a:t>
                      </a:r>
                      <a:r>
                        <a:rPr lang="en-US" b="1" dirty="0" smtClean="0"/>
                        <a:t> </a:t>
                      </a:r>
                      <a:r>
                        <a:rPr lang="en-US" b="1" dirty="0" err="1" smtClean="0"/>
                        <a:t>Tidak</a:t>
                      </a:r>
                      <a:r>
                        <a:rPr lang="en-US" b="1" dirty="0" smtClean="0"/>
                        <a:t> </a:t>
                      </a:r>
                      <a:r>
                        <a:rPr lang="en-US" b="1" dirty="0" err="1" smtClean="0"/>
                        <a:t>Lancar</a:t>
                      </a:r>
                      <a:endParaRPr lang="en-US" b="1" dirty="0"/>
                    </a:p>
                  </a:txBody>
                  <a:tcPr/>
                </a:tc>
                <a:tc>
                  <a:txBody>
                    <a:bodyPr/>
                    <a:lstStyle/>
                    <a:p>
                      <a:pPr algn="r"/>
                      <a:r>
                        <a:rPr lang="en-US" u="sng" dirty="0" err="1" smtClean="0"/>
                        <a:t>xxxx</a:t>
                      </a:r>
                      <a:endParaRPr lang="en-US" u="sng" dirty="0"/>
                    </a:p>
                  </a:txBody>
                  <a:tcPr/>
                </a:tc>
                <a:tc>
                  <a:txBody>
                    <a:bodyPr/>
                    <a:lstStyle/>
                    <a:p>
                      <a:r>
                        <a:rPr lang="en-US" b="1" dirty="0" smtClean="0"/>
                        <a:t>Total </a:t>
                      </a:r>
                      <a:r>
                        <a:rPr lang="en-US" b="1" dirty="0" err="1" smtClean="0"/>
                        <a:t>Ekuitas</a:t>
                      </a:r>
                      <a:endParaRPr lang="en-US"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u="sng" dirty="0" err="1" smtClean="0"/>
                        <a:t>xxxx</a:t>
                      </a:r>
                      <a:endParaRPr lang="en-US" u="sng" dirty="0"/>
                    </a:p>
                  </a:txBody>
                  <a:tcPr/>
                </a:tc>
              </a:tr>
              <a:tr h="872494">
                <a:tc>
                  <a:txBody>
                    <a:bodyPr/>
                    <a:lstStyle/>
                    <a:p>
                      <a:r>
                        <a:rPr lang="en-US" b="1" dirty="0" smtClean="0"/>
                        <a:t>Total </a:t>
                      </a:r>
                      <a:r>
                        <a:rPr lang="en-US" b="1" dirty="0" err="1" smtClean="0"/>
                        <a:t>Aset</a:t>
                      </a:r>
                      <a:r>
                        <a:rPr lang="en-US" b="1" dirty="0" smtClean="0"/>
                        <a:t> </a:t>
                      </a:r>
                      <a:r>
                        <a:rPr lang="en-US" b="1" dirty="0" err="1" smtClean="0"/>
                        <a:t>Lancar</a:t>
                      </a:r>
                      <a:r>
                        <a:rPr lang="en-US" b="1" dirty="0" smtClean="0"/>
                        <a:t> </a:t>
                      </a:r>
                      <a:r>
                        <a:rPr lang="en-US" b="1" dirty="0" err="1" smtClean="0"/>
                        <a:t>dan</a:t>
                      </a:r>
                      <a:r>
                        <a:rPr lang="en-US" b="1" dirty="0" smtClean="0"/>
                        <a:t> </a:t>
                      </a:r>
                      <a:r>
                        <a:rPr lang="en-US" b="1" dirty="0" err="1" smtClean="0"/>
                        <a:t>Aset</a:t>
                      </a:r>
                      <a:r>
                        <a:rPr lang="en-US" b="1" dirty="0" smtClean="0"/>
                        <a:t> </a:t>
                      </a:r>
                      <a:r>
                        <a:rPr lang="en-US" b="1" dirty="0" err="1" smtClean="0"/>
                        <a:t>Tidak</a:t>
                      </a:r>
                      <a:r>
                        <a:rPr lang="en-US" b="1" dirty="0" smtClean="0"/>
                        <a:t> </a:t>
                      </a:r>
                      <a:r>
                        <a:rPr lang="en-US" b="1" dirty="0" err="1" smtClean="0"/>
                        <a:t>Lancar</a:t>
                      </a:r>
                      <a:endParaRPr lang="en-US" b="1" dirty="0"/>
                    </a:p>
                  </a:txBody>
                  <a:tcPr/>
                </a:tc>
                <a:tc>
                  <a:txBody>
                    <a:bodyPr/>
                    <a:lstStyle/>
                    <a:p>
                      <a:pPr algn="r"/>
                      <a:r>
                        <a:rPr lang="en-US" dirty="0" err="1" smtClean="0"/>
                        <a:t>xxxx</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smtClean="0"/>
                        <a:t>Total Kewajiban dan Ekuitas</a:t>
                      </a:r>
                    </a:p>
                    <a:p>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u="none" dirty="0" err="1" smtClean="0"/>
                        <a:t>xxxx</a:t>
                      </a:r>
                      <a:endParaRPr lang="en-US" u="none"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96000"/>
          </a:xfrm>
        </p:spPr>
        <p:txBody>
          <a:bodyPr>
            <a:normAutofit/>
          </a:bodyPr>
          <a:lstStyle/>
          <a:p>
            <a:r>
              <a:rPr lang="en-US" b="1" dirty="0" err="1" smtClean="0"/>
              <a:t>Lingkungan</a:t>
            </a:r>
            <a:r>
              <a:rPr lang="en-US" b="1" dirty="0" smtClean="0"/>
              <a:t> </a:t>
            </a:r>
            <a:r>
              <a:rPr lang="en-US" b="1" dirty="0" err="1" smtClean="0"/>
              <a:t>Keuangan</a:t>
            </a:r>
            <a:r>
              <a:rPr lang="en-US" b="1" dirty="0" smtClean="0"/>
              <a:t> </a:t>
            </a:r>
            <a:r>
              <a:rPr lang="en-US" dirty="0" smtClean="0"/>
              <a:t/>
            </a:r>
            <a:br>
              <a:rPr lang="en-US" dirty="0" smtClean="0"/>
            </a:br>
            <a:r>
              <a:rPr lang="en-US" dirty="0" smtClean="0"/>
              <a:t/>
            </a:r>
            <a:br>
              <a:rPr lang="en-US" dirty="0" smtClean="0"/>
            </a:br>
            <a:r>
              <a:rPr lang="en-US" dirty="0" err="1" smtClean="0"/>
              <a:t>Aspek</a:t>
            </a:r>
            <a:r>
              <a:rPr lang="en-US" dirty="0" smtClean="0"/>
              <a:t> </a:t>
            </a:r>
            <a:r>
              <a:rPr lang="en-US" dirty="0" err="1" smtClean="0"/>
              <a:t>lingkungan</a:t>
            </a:r>
            <a:r>
              <a:rPr lang="en-US" dirty="0" smtClean="0"/>
              <a:t> yang </a:t>
            </a:r>
            <a:r>
              <a:rPr lang="en-US" dirty="0" err="1" smtClean="0"/>
              <a:t>penting</a:t>
            </a:r>
            <a:r>
              <a:rPr lang="en-US" dirty="0" smtClean="0"/>
              <a:t> </a:t>
            </a:r>
            <a:r>
              <a:rPr lang="en-US" dirty="0" err="1" smtClean="0"/>
              <a:t>dipahami</a:t>
            </a:r>
            <a:r>
              <a:rPr lang="en-US" dirty="0" smtClean="0"/>
              <a:t> </a:t>
            </a:r>
            <a:r>
              <a:rPr lang="en-US" dirty="0" err="1" smtClean="0"/>
              <a:t>para</a:t>
            </a:r>
            <a:r>
              <a:rPr lang="en-US" dirty="0" smtClean="0"/>
              <a:t> </a:t>
            </a:r>
            <a:r>
              <a:rPr lang="en-US" dirty="0" err="1" smtClean="0"/>
              <a:t>manajer</a:t>
            </a:r>
            <a:r>
              <a:rPr lang="en-US" dirty="0" smtClean="0"/>
              <a:t> </a:t>
            </a:r>
            <a:r>
              <a:rPr lang="en-US" dirty="0" err="1" smtClean="0"/>
              <a:t>keuangan</a:t>
            </a:r>
            <a:r>
              <a:rPr lang="en-US" dirty="0" smtClean="0"/>
              <a:t> </a:t>
            </a:r>
            <a:r>
              <a:rPr lang="en-US" dirty="0" err="1" smtClean="0"/>
              <a:t>adalah</a:t>
            </a:r>
            <a:r>
              <a:rPr lang="en-US" dirty="0" smtClean="0"/>
              <a:t> </a:t>
            </a:r>
            <a:r>
              <a:rPr lang="en-US" dirty="0" err="1" smtClean="0"/>
              <a:t>sektor</a:t>
            </a:r>
            <a:r>
              <a:rPr lang="en-US" dirty="0" smtClean="0"/>
              <a:t> </a:t>
            </a:r>
            <a:r>
              <a:rPr lang="en-US" dirty="0" err="1" smtClean="0"/>
              <a:t>keuangan</a:t>
            </a:r>
            <a:r>
              <a:rPr lang="en-US" dirty="0" smtClean="0"/>
              <a:t> </a:t>
            </a:r>
            <a:r>
              <a:rPr lang="en-US" dirty="0" err="1" smtClean="0"/>
              <a:t>di</a:t>
            </a:r>
            <a:r>
              <a:rPr lang="en-US" dirty="0" smtClean="0"/>
              <a:t> </a:t>
            </a:r>
            <a:r>
              <a:rPr lang="en-US" dirty="0" err="1" smtClean="0"/>
              <a:t>bidang</a:t>
            </a:r>
            <a:r>
              <a:rPr lang="en-US" dirty="0" smtClean="0"/>
              <a:t> </a:t>
            </a:r>
            <a:r>
              <a:rPr lang="en-US" dirty="0" err="1" smtClean="0"/>
              <a:t>perekonomian</a:t>
            </a:r>
            <a:r>
              <a:rPr lang="en-US" dirty="0" smtClean="0"/>
              <a:t>, yang </a:t>
            </a:r>
            <a:r>
              <a:rPr lang="en-US" dirty="0" err="1" smtClean="0"/>
              <a:t>terdiri</a:t>
            </a:r>
            <a:r>
              <a:rPr lang="en-US" dirty="0" smtClean="0"/>
              <a:t> </a:t>
            </a:r>
            <a:r>
              <a:rPr lang="en-US" dirty="0" err="1" smtClean="0"/>
              <a:t>dari</a:t>
            </a:r>
            <a:r>
              <a:rPr lang="en-US" dirty="0" smtClean="0"/>
              <a:t> </a:t>
            </a:r>
            <a:r>
              <a:rPr lang="en-US" dirty="0" err="1" smtClean="0"/>
              <a:t>pasar</a:t>
            </a:r>
            <a:r>
              <a:rPr lang="en-US" dirty="0" smtClean="0"/>
              <a:t> </a:t>
            </a:r>
            <a:r>
              <a:rPr lang="en-US" dirty="0" err="1" smtClean="0"/>
              <a:t>keuangan</a:t>
            </a:r>
            <a:r>
              <a:rPr lang="en-US" dirty="0" smtClean="0"/>
              <a:t> (</a:t>
            </a:r>
            <a:r>
              <a:rPr lang="en-US" i="1" dirty="0" smtClean="0"/>
              <a:t>financial markets</a:t>
            </a:r>
            <a:r>
              <a:rPr lang="en-US" dirty="0" smtClean="0"/>
              <a:t>), </a:t>
            </a:r>
            <a:r>
              <a:rPr lang="en-US" dirty="0" err="1" smtClean="0"/>
              <a:t>lembaga</a:t>
            </a:r>
            <a:r>
              <a:rPr lang="en-US" dirty="0" smtClean="0"/>
              <a:t> </a:t>
            </a:r>
            <a:r>
              <a:rPr lang="en-US" dirty="0" err="1" smtClean="0"/>
              <a:t>keuangan</a:t>
            </a:r>
            <a:r>
              <a:rPr lang="en-US" dirty="0" smtClean="0"/>
              <a:t> (</a:t>
            </a:r>
            <a:r>
              <a:rPr lang="en-US" i="1" dirty="0" smtClean="0"/>
              <a:t>financial institutions</a:t>
            </a:r>
            <a:r>
              <a:rPr lang="en-US" dirty="0" smtClean="0"/>
              <a:t>) </a:t>
            </a:r>
            <a:r>
              <a:rPr lang="en-US" dirty="0" err="1" smtClean="0"/>
              <a:t>dan</a:t>
            </a:r>
            <a:r>
              <a:rPr lang="en-US" dirty="0" smtClean="0"/>
              <a:t> </a:t>
            </a:r>
            <a:r>
              <a:rPr lang="en-US" dirty="0" err="1" smtClean="0"/>
              <a:t>instrumen</a:t>
            </a:r>
            <a:r>
              <a:rPr lang="en-US" dirty="0" smtClean="0"/>
              <a:t> </a:t>
            </a:r>
            <a:r>
              <a:rPr lang="en-US" dirty="0" err="1" smtClean="0"/>
              <a:t>keuangan</a:t>
            </a:r>
            <a:r>
              <a:rPr lang="en-US" dirty="0" smtClean="0"/>
              <a:t> (</a:t>
            </a:r>
            <a:r>
              <a:rPr lang="en-US" i="1" dirty="0" smtClean="0"/>
              <a:t>financial instruments</a:t>
            </a:r>
            <a:r>
              <a:rPr lang="en-US" dirty="0" smtClean="0"/>
              <a:t>).</a:t>
            </a:r>
          </a:p>
          <a:p>
            <a:pPr marL="624078" indent="-514350">
              <a:buFont typeface="+mj-lt"/>
              <a:buAutoNum type="arabicPeriod"/>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604</TotalTime>
  <Words>5143</Words>
  <Application>Microsoft Office PowerPoint</Application>
  <PresentationFormat>On-screen Show (4:3)</PresentationFormat>
  <Paragraphs>605</Paragraphs>
  <Slides>68</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Office Theme</vt:lpstr>
      <vt:lpstr>Worksheet</vt:lpstr>
      <vt:lpstr>PENDALAMAN MANAJEMEN KEUANGAN, PAJAK, ANALISA INFORMASI KEUANGAN</vt:lpstr>
      <vt:lpstr> Peranan manajemen keuangan</vt:lpstr>
      <vt:lpstr>Slide 3</vt:lpstr>
      <vt:lpstr>Slide 4</vt:lpstr>
      <vt:lpstr>Slide 5</vt:lpstr>
      <vt:lpstr>Slide 6</vt:lpstr>
      <vt:lpstr>Slide 7</vt:lpstr>
      <vt:lpstr>Neraca</vt:lpstr>
      <vt:lpstr>Slide 9</vt:lpstr>
      <vt:lpstr>Slide 10</vt:lpstr>
      <vt:lpstr>Slide 11</vt:lpstr>
      <vt:lpstr>Slide 12</vt:lpstr>
      <vt:lpstr>Slide 13</vt:lpstr>
      <vt:lpstr>Present Value (PV)</vt:lpstr>
      <vt:lpstr>Slide 15</vt:lpstr>
      <vt:lpstr>Slide 16</vt:lpstr>
      <vt:lpstr>Slide 17</vt:lpstr>
      <vt:lpstr>CAPITAL STRUCTURE SIGNALING THEORY</vt:lpstr>
      <vt:lpstr>RISK IN CAPITAL BUDGETING</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PAJAK PENGHASILAN (PPh)</vt:lpstr>
      <vt:lpstr>OBJEK   PAJAK</vt:lpstr>
      <vt:lpstr>Slide 41</vt:lpstr>
      <vt:lpstr>Slide 42</vt:lpstr>
      <vt:lpstr>Karakteristik PPN</vt:lpstr>
      <vt:lpstr>Mekanisme PPN</vt:lpstr>
      <vt:lpstr>Objek PPN</vt:lpstr>
      <vt:lpstr>Objek PPN</vt:lpstr>
      <vt:lpstr>Subjek PPN</vt:lpstr>
      <vt:lpstr>Dasar Pengenaan Pajak</vt:lpstr>
      <vt:lpstr>Penghitungan PPN</vt:lpstr>
      <vt:lpstr>Penghitungan PPN</vt:lpstr>
      <vt:lpstr>Penghitungan PPN</vt:lpstr>
      <vt:lpstr>Saat Pajak Terutang</vt:lpstr>
      <vt:lpstr>Saat Pajak Terutang</vt:lpstr>
      <vt:lpstr>Faktur Pajak</vt:lpstr>
      <vt:lpstr>Faktur Pajak</vt:lpstr>
      <vt:lpstr>Slide 56</vt:lpstr>
      <vt:lpstr>Slide 57</vt:lpstr>
      <vt:lpstr>LAPORAN KEUANGAN</vt:lpstr>
      <vt:lpstr>NERACA</vt:lpstr>
      <vt:lpstr>UNSUR-UNSUR NERACA</vt:lpstr>
      <vt:lpstr>LAPORAN LABA / RUGI</vt:lpstr>
      <vt:lpstr>Unsur-Unsur laba / Rugi</vt:lpstr>
      <vt:lpstr>CASHFLOW</vt:lpstr>
      <vt:lpstr>Slide 64</vt:lpstr>
      <vt:lpstr>Slide 65</vt:lpstr>
      <vt:lpstr>Slide 66</vt:lpstr>
      <vt:lpstr>Slide 67</vt:lpstr>
      <vt:lpstr>Slide 68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Toshiba</cp:lastModifiedBy>
  <cp:revision>19</cp:revision>
  <dcterms:created xsi:type="dcterms:W3CDTF">2013-03-10T17:41:21Z</dcterms:created>
  <dcterms:modified xsi:type="dcterms:W3CDTF">2017-09-23T07:47:43Z</dcterms:modified>
</cp:coreProperties>
</file>